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9" r:id="rId3"/>
    <p:sldId id="293" r:id="rId4"/>
    <p:sldId id="260" r:id="rId5"/>
    <p:sldId id="261" r:id="rId6"/>
    <p:sldId id="262" r:id="rId7"/>
    <p:sldId id="269" r:id="rId8"/>
    <p:sldId id="270" r:id="rId9"/>
    <p:sldId id="263" r:id="rId10"/>
    <p:sldId id="271" r:id="rId11"/>
    <p:sldId id="272" r:id="rId12"/>
    <p:sldId id="274" r:id="rId13"/>
    <p:sldId id="273" r:id="rId14"/>
    <p:sldId id="275" r:id="rId15"/>
    <p:sldId id="280" r:id="rId16"/>
    <p:sldId id="277" r:id="rId17"/>
    <p:sldId id="278" r:id="rId18"/>
    <p:sldId id="279" r:id="rId19"/>
    <p:sldId id="276"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57" r:id="rId33"/>
    <p:sldId id="25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F1F0"/>
    <a:srgbClr val="D5E3E1"/>
    <a:srgbClr val="AEC8C3"/>
    <a:srgbClr val="405E58"/>
    <a:srgbClr val="000000"/>
    <a:srgbClr val="63938A"/>
    <a:srgbClr val="32599E"/>
    <a:srgbClr val="EBF0F9"/>
    <a:srgbClr val="CDD9EF"/>
    <a:srgbClr val="ADC1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7/23/2024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785534670"/>
              </p:ext>
            </p:extLst>
          </p:nvPr>
        </p:nvGraphicFramePr>
        <p:xfrm>
          <a:off x="838200" y="1843088"/>
          <a:ext cx="10515600" cy="2225040"/>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val="2965091158"/>
                    </a:ext>
                  </a:extLst>
                </a:gridCol>
                <a:gridCol w="2628900">
                  <a:extLst>
                    <a:ext uri="{9D8B030D-6E8A-4147-A177-3AD203B41FA5}">
                      <a16:colId xmlns:a16="http://schemas.microsoft.com/office/drawing/2014/main" val="1943214951"/>
                    </a:ext>
                  </a:extLst>
                </a:gridCol>
                <a:gridCol w="2628900">
                  <a:extLst>
                    <a:ext uri="{9D8B030D-6E8A-4147-A177-3AD203B41FA5}">
                      <a16:colId xmlns:a16="http://schemas.microsoft.com/office/drawing/2014/main" val="2036904806"/>
                    </a:ext>
                  </a:extLst>
                </a:gridCol>
                <a:gridCol w="26289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136525"/>
            <a:ext cx="9717505"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564105"/>
            <a:ext cx="10515600" cy="461285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MONTH YEAR</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136525"/>
            <a:ext cx="971612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596189"/>
            <a:ext cx="10515600" cy="458077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MONTH YEAR</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bookmark=id.49x2ik5"/><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Primary Care for Adults With HIV</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July 2024</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855B8-E666-453A-B6F9-BA8818F90FB6}"/>
              </a:ext>
            </a:extLst>
          </p:cNvPr>
          <p:cNvSpPr>
            <a:spLocks noGrp="1"/>
          </p:cNvSpPr>
          <p:nvPr>
            <p:ph type="title"/>
          </p:nvPr>
        </p:nvSpPr>
        <p:spPr>
          <a:xfrm>
            <a:off x="259183" y="92392"/>
            <a:ext cx="10003971" cy="1325563"/>
          </a:xfrm>
        </p:spPr>
        <p:txBody>
          <a:bodyPr>
            <a:normAutofit/>
          </a:bodyPr>
          <a:lstStyle/>
          <a:p>
            <a:r>
              <a:rPr lang="en-US" sz="3600" b="0" dirty="0">
                <a:effectLst/>
                <a:latin typeface="+mn-lt"/>
              </a:rPr>
              <a:t>Checklist 1: HIV-Specific Elements of Health Status and History, </a:t>
            </a:r>
            <a:r>
              <a:rPr lang="en-US" sz="2800" b="0" i="1" dirty="0">
                <a:effectLst/>
                <a:latin typeface="+mn-lt"/>
              </a:rPr>
              <a:t>continued</a:t>
            </a:r>
            <a:endParaRPr lang="en-US" sz="3600" b="0" i="1" dirty="0">
              <a:latin typeface="+mn-lt"/>
            </a:endParaRPr>
          </a:p>
        </p:txBody>
      </p:sp>
      <p:sp>
        <p:nvSpPr>
          <p:cNvPr id="4" name="Footer Placeholder 3">
            <a:extLst>
              <a:ext uri="{FF2B5EF4-FFF2-40B4-BE49-F238E27FC236}">
                <a16:creationId xmlns:a16="http://schemas.microsoft.com/office/drawing/2014/main" id="{2AA46C3F-53EA-4506-9008-7AB3283E69D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EC1584C-CCBE-4DF9-8BB8-AED5B44D9D32}"/>
              </a:ext>
            </a:extLst>
          </p:cNvPr>
          <p:cNvSpPr>
            <a:spLocks noGrp="1"/>
          </p:cNvSpPr>
          <p:nvPr>
            <p:ph type="sldNum" sz="quarter" idx="12"/>
          </p:nvPr>
        </p:nvSpPr>
        <p:spPr/>
        <p:txBody>
          <a:bodyPr/>
          <a:lstStyle/>
          <a:p>
            <a:r>
              <a:rPr lang="en-US" dirty="0"/>
              <a:t>www.hivguidelines.org</a:t>
            </a:r>
          </a:p>
        </p:txBody>
      </p:sp>
      <p:sp>
        <p:nvSpPr>
          <p:cNvPr id="6" name="Date Placeholder 5">
            <a:extLst>
              <a:ext uri="{FF2B5EF4-FFF2-40B4-BE49-F238E27FC236}">
                <a16:creationId xmlns:a16="http://schemas.microsoft.com/office/drawing/2014/main" id="{D7C67264-C9EB-4F0E-B0C2-14B81EA8627C}"/>
              </a:ext>
            </a:extLst>
          </p:cNvPr>
          <p:cNvSpPr>
            <a:spLocks noGrp="1"/>
          </p:cNvSpPr>
          <p:nvPr>
            <p:ph type="dt" sz="half" idx="2"/>
          </p:nvPr>
        </p:nvSpPr>
        <p:spPr>
          <a:xfrm>
            <a:off x="520959" y="6356349"/>
            <a:ext cx="2743200" cy="365125"/>
          </a:xfrm>
        </p:spPr>
        <p:txBody>
          <a:bodyPr/>
          <a:lstStyle/>
          <a:p>
            <a:r>
              <a:rPr lang="en-US" dirty="0"/>
              <a:t>July 2024</a:t>
            </a:r>
          </a:p>
        </p:txBody>
      </p:sp>
      <p:graphicFrame>
        <p:nvGraphicFramePr>
          <p:cNvPr id="9" name="Table 8">
            <a:extLst>
              <a:ext uri="{FF2B5EF4-FFF2-40B4-BE49-F238E27FC236}">
                <a16:creationId xmlns:a16="http://schemas.microsoft.com/office/drawing/2014/main" id="{54171802-6C6F-4EB4-873A-9B2633DDD72B}"/>
              </a:ext>
            </a:extLst>
          </p:cNvPr>
          <p:cNvGraphicFramePr>
            <a:graphicFrameLocks noGrp="1"/>
          </p:cNvGraphicFramePr>
          <p:nvPr>
            <p:extLst>
              <p:ext uri="{D42A27DB-BD31-4B8C-83A1-F6EECF244321}">
                <p14:modId xmlns:p14="http://schemas.microsoft.com/office/powerpoint/2010/main" val="2221426089"/>
              </p:ext>
            </p:extLst>
          </p:nvPr>
        </p:nvGraphicFramePr>
        <p:xfrm>
          <a:off x="259183" y="1304289"/>
          <a:ext cx="11758646" cy="5052060"/>
        </p:xfrm>
        <a:graphic>
          <a:graphicData uri="http://schemas.openxmlformats.org/drawingml/2006/table">
            <a:tbl>
              <a:tblPr firstRow="1" bandRow="1">
                <a:tableStyleId>{5C22544A-7EE6-4342-B048-85BDC9FD1C3A}</a:tableStyleId>
              </a:tblPr>
              <a:tblGrid>
                <a:gridCol w="11758646">
                  <a:extLst>
                    <a:ext uri="{9D8B030D-6E8A-4147-A177-3AD203B41FA5}">
                      <a16:colId xmlns:a16="http://schemas.microsoft.com/office/drawing/2014/main" val="4187282819"/>
                    </a:ext>
                  </a:extLst>
                </a:gridCol>
              </a:tblGrid>
              <a:tr h="4869704">
                <a:tc>
                  <a:txBody>
                    <a:bodyPr/>
                    <a:lstStyle/>
                    <a:p>
                      <a:pPr marL="285750" marR="0" lvl="0" indent="-285750">
                        <a:spcBef>
                          <a:spcPts val="300"/>
                        </a:spcBef>
                        <a:spcAft>
                          <a:spcPts val="600"/>
                        </a:spcAft>
                        <a:buSzPct val="75000"/>
                        <a:buFont typeface="Wingdings" panose="05000000000000000000" pitchFamily="2" charset="2"/>
                        <a:buChar char="q"/>
                      </a:pPr>
                      <a:r>
                        <a:rPr lang="en-US" sz="18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Endocrine: </a:t>
                      </a:r>
                      <a:r>
                        <a:rPr lang="en-US" sz="1800" b="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History of weight gain or loss; osteoporosis; lipodystrophy; symptoms of testosterone deficiency. </a:t>
                      </a:r>
                    </a:p>
                    <a:p>
                      <a:pPr marL="285750" marR="0" lvl="0" indent="-285750">
                        <a:spcBef>
                          <a:spcPts val="300"/>
                        </a:spcBef>
                        <a:spcAft>
                          <a:spcPts val="600"/>
                        </a:spcAft>
                        <a:buSzPct val="75000"/>
                        <a:buFont typeface="Wingdings" panose="05000000000000000000" pitchFamily="2" charset="2"/>
                        <a:buChar char="q"/>
                      </a:pPr>
                      <a:r>
                        <a:rPr lang="en-US" sz="18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Nutritional status and food security: </a:t>
                      </a:r>
                      <a:r>
                        <a:rPr lang="en-US" sz="1800" b="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Current dietary habits, appetite, and food security; history of malnutrition, vitamin deficiencies (particularly vitamin D and calcium), wasting, and disordered eating.</a:t>
                      </a:r>
                    </a:p>
                    <a:p>
                      <a:pPr marL="285750" marR="0" lvl="0" indent="-285750">
                        <a:spcBef>
                          <a:spcPts val="300"/>
                        </a:spcBef>
                        <a:spcAft>
                          <a:spcPts val="600"/>
                        </a:spcAft>
                        <a:buSzPct val="75000"/>
                        <a:buFont typeface="Wingdings" panose="05000000000000000000" pitchFamily="2" charset="2"/>
                        <a:buChar char="q"/>
                      </a:pPr>
                      <a:r>
                        <a:rPr lang="en-US" sz="18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Gender: </a:t>
                      </a:r>
                      <a:r>
                        <a:rPr lang="en-US" sz="1800" b="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Patient’s gender identity; history or plans for gender transition; gender-affirming hormone use, including source; gender-affirming surgical history; sex organ inventory (presence or absence of a penis, testes, prostate, breasts, vagina, cervix, uterus, and ovaries; patient’s preferred terms for body parts).</a:t>
                      </a:r>
                    </a:p>
                    <a:p>
                      <a:pPr marL="285750" marR="0" lvl="0" indent="-285750">
                        <a:spcBef>
                          <a:spcPts val="300"/>
                        </a:spcBef>
                        <a:spcAft>
                          <a:spcPts val="600"/>
                        </a:spcAft>
                        <a:buSzPct val="75000"/>
                        <a:buFont typeface="Wingdings" panose="05000000000000000000" pitchFamily="2" charset="2"/>
                        <a:buChar char="q"/>
                      </a:pPr>
                      <a:r>
                        <a:rPr lang="en-US" sz="18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Renal: </a:t>
                      </a:r>
                      <a:r>
                        <a:rPr lang="en-US" sz="1800" b="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Risk for HIV-associated nephropathy and potentially complicating diagnoses (e.g., diabetes, hypertension, other causes of chronic kidney disease). Consider ART history. </a:t>
                      </a:r>
                    </a:p>
                    <a:p>
                      <a:pPr marL="285750" marR="0" lvl="0" indent="-285750">
                        <a:spcBef>
                          <a:spcPts val="300"/>
                        </a:spcBef>
                        <a:spcAft>
                          <a:spcPts val="600"/>
                        </a:spcAft>
                        <a:buSzPct val="75000"/>
                        <a:buFont typeface="Wingdings" panose="05000000000000000000" pitchFamily="2" charset="2"/>
                        <a:buChar char="q"/>
                      </a:pPr>
                      <a:r>
                        <a:rPr lang="en-US" sz="18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Behavioral health: </a:t>
                      </a:r>
                      <a:r>
                        <a:rPr lang="en-US" sz="1800" b="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Screen for anxiety or suicide risk with new diagnosis; assess potential effect on adherence with untreated behavioral health diagnosis. See USPSTF </a:t>
                      </a:r>
                      <a:r>
                        <a:rPr lang="en-US" sz="1800" b="0" i="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Depression and Suicide Risk in Adults: Screening</a:t>
                      </a:r>
                      <a:r>
                        <a:rPr lang="en-US" sz="1800" b="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(2023); </a:t>
                      </a:r>
                      <a:r>
                        <a:rPr lang="en-US" sz="1800" b="0" i="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Generalized Anxiety Disorder 2-item (GAD-2)</a:t>
                      </a:r>
                      <a:r>
                        <a:rPr lang="en-US" sz="1800" b="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brief screening tool; </a:t>
                      </a:r>
                      <a:r>
                        <a:rPr lang="en-US" sz="1800" b="0" i="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PHQ-2</a:t>
                      </a:r>
                      <a:r>
                        <a:rPr lang="en-US" sz="1800" b="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b="0" i="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PHQ-9</a:t>
                      </a:r>
                      <a:r>
                        <a:rPr lang="en-US" sz="1800" b="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and </a:t>
                      </a:r>
                      <a:r>
                        <a:rPr lang="en-US" sz="1800" b="0" i="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Columbia-Suicide Severity Rating Scale</a:t>
                      </a:r>
                      <a:r>
                        <a:rPr lang="en-US" sz="1800" b="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standardized assessment tools.</a:t>
                      </a:r>
                    </a:p>
                    <a:p>
                      <a:pPr marL="285750" marR="0" lvl="0" indent="-285750">
                        <a:spcBef>
                          <a:spcPts val="300"/>
                        </a:spcBef>
                        <a:spcAft>
                          <a:spcPts val="600"/>
                        </a:spcAft>
                        <a:buSzPct val="75000"/>
                        <a:buFont typeface="Wingdings" panose="05000000000000000000" pitchFamily="2" charset="2"/>
                        <a:buChar char="q"/>
                      </a:pPr>
                      <a:r>
                        <a:rPr lang="en-US" sz="18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Substance use (alcohol, nonprescribed drugs, prescribed drug misuse, tobacco): </a:t>
                      </a:r>
                      <a:r>
                        <a:rPr lang="en-US" sz="1800" b="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History and current use; use of substances with sex; harm reduction; ongoing high-risk behaviors for transmission of HIV and acquisition of STIs or infections associated with injection drug use. Also see NYSDOH AI guideline </a:t>
                      </a:r>
                      <a:r>
                        <a:rPr lang="en-US" sz="1800" b="0" i="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Substance Use Screening, Risk Assessment, and Use Disorder Diagnosis in Adults</a:t>
                      </a:r>
                      <a:r>
                        <a:rPr lang="en-US" sz="1800" b="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02761226"/>
                  </a:ext>
                </a:extLst>
              </a:tr>
            </a:tbl>
          </a:graphicData>
        </a:graphic>
      </p:graphicFrame>
    </p:spTree>
    <p:extLst>
      <p:ext uri="{BB962C8B-B14F-4D97-AF65-F5344CB8AC3E}">
        <p14:creationId xmlns:p14="http://schemas.microsoft.com/office/powerpoint/2010/main" val="272681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855B8-E666-453A-B6F9-BA8818F90FB6}"/>
              </a:ext>
            </a:extLst>
          </p:cNvPr>
          <p:cNvSpPr>
            <a:spLocks noGrp="1"/>
          </p:cNvSpPr>
          <p:nvPr>
            <p:ph type="title"/>
          </p:nvPr>
        </p:nvSpPr>
        <p:spPr>
          <a:xfrm>
            <a:off x="259183" y="92392"/>
            <a:ext cx="10003971" cy="1325563"/>
          </a:xfrm>
        </p:spPr>
        <p:txBody>
          <a:bodyPr>
            <a:normAutofit/>
          </a:bodyPr>
          <a:lstStyle/>
          <a:p>
            <a:r>
              <a:rPr lang="en-US" sz="3600" b="0" dirty="0">
                <a:effectLst/>
                <a:latin typeface="+mn-lt"/>
              </a:rPr>
              <a:t>Checklist 1: HIV-Specific Elements of Health Status and History, </a:t>
            </a:r>
            <a:r>
              <a:rPr lang="en-US" sz="2800" b="0" i="1" dirty="0">
                <a:effectLst/>
                <a:latin typeface="+mn-lt"/>
              </a:rPr>
              <a:t>continued</a:t>
            </a:r>
            <a:endParaRPr lang="en-US" sz="3600" b="0" i="1" dirty="0">
              <a:latin typeface="+mn-lt"/>
            </a:endParaRPr>
          </a:p>
        </p:txBody>
      </p:sp>
      <p:sp>
        <p:nvSpPr>
          <p:cNvPr id="4" name="Footer Placeholder 3">
            <a:extLst>
              <a:ext uri="{FF2B5EF4-FFF2-40B4-BE49-F238E27FC236}">
                <a16:creationId xmlns:a16="http://schemas.microsoft.com/office/drawing/2014/main" id="{2AA46C3F-53EA-4506-9008-7AB3283E69D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EC1584C-CCBE-4DF9-8BB8-AED5B44D9D3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7C67264-C9EB-4F0E-B0C2-14B81EA8627C}"/>
              </a:ext>
            </a:extLst>
          </p:cNvPr>
          <p:cNvSpPr>
            <a:spLocks noGrp="1"/>
          </p:cNvSpPr>
          <p:nvPr>
            <p:ph type="dt" sz="half" idx="2"/>
          </p:nvPr>
        </p:nvSpPr>
        <p:spPr/>
        <p:txBody>
          <a:bodyPr/>
          <a:lstStyle/>
          <a:p>
            <a:r>
              <a:rPr lang="en-US" dirty="0"/>
              <a:t>July 2024</a:t>
            </a:r>
          </a:p>
        </p:txBody>
      </p:sp>
      <p:graphicFrame>
        <p:nvGraphicFramePr>
          <p:cNvPr id="9" name="Table 8">
            <a:extLst>
              <a:ext uri="{FF2B5EF4-FFF2-40B4-BE49-F238E27FC236}">
                <a16:creationId xmlns:a16="http://schemas.microsoft.com/office/drawing/2014/main" id="{54171802-6C6F-4EB4-873A-9B2633DDD72B}"/>
              </a:ext>
            </a:extLst>
          </p:cNvPr>
          <p:cNvGraphicFramePr>
            <a:graphicFrameLocks noGrp="1"/>
          </p:cNvGraphicFramePr>
          <p:nvPr>
            <p:extLst>
              <p:ext uri="{D42A27DB-BD31-4B8C-83A1-F6EECF244321}">
                <p14:modId xmlns:p14="http://schemas.microsoft.com/office/powerpoint/2010/main" val="1437553087"/>
              </p:ext>
            </p:extLst>
          </p:nvPr>
        </p:nvGraphicFramePr>
        <p:xfrm>
          <a:off x="174171" y="1486646"/>
          <a:ext cx="11758646" cy="4869704"/>
        </p:xfrm>
        <a:graphic>
          <a:graphicData uri="http://schemas.openxmlformats.org/drawingml/2006/table">
            <a:tbl>
              <a:tblPr firstRow="1" bandRow="1">
                <a:tableStyleId>{5C22544A-7EE6-4342-B048-85BDC9FD1C3A}</a:tableStyleId>
              </a:tblPr>
              <a:tblGrid>
                <a:gridCol w="11758646">
                  <a:extLst>
                    <a:ext uri="{9D8B030D-6E8A-4147-A177-3AD203B41FA5}">
                      <a16:colId xmlns:a16="http://schemas.microsoft.com/office/drawing/2014/main" val="4187282819"/>
                    </a:ext>
                  </a:extLst>
                </a:gridCol>
              </a:tblGrid>
              <a:tr h="4869704">
                <a:tc>
                  <a:txBody>
                    <a:bodyPr/>
                    <a:lstStyle/>
                    <a:p>
                      <a:pPr marL="342900" marR="0" lvl="0" indent="-342900">
                        <a:spcBef>
                          <a:spcPts val="300"/>
                        </a:spcBef>
                        <a:spcAft>
                          <a:spcPts val="600"/>
                        </a:spcAft>
                        <a:buSzPct val="75000"/>
                        <a:buFont typeface="Wingdings" panose="05000000000000000000" pitchFamily="2" charset="2"/>
                        <a:buChar char="q"/>
                      </a:pPr>
                      <a:r>
                        <a:rPr lang="en-US" sz="17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Sexual health: </a:t>
                      </a:r>
                      <a:r>
                        <a:rPr lang="en-US" sz="17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Sexual identity; current and past sex partner(s); HIV, ART, viral load, and PrEP status of sex partner(s); frequency </a:t>
                      </a:r>
                      <a:r>
                        <a:rPr lang="en-US" sz="1700" b="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and preferred sexual activities (to assess risk); history of sexual dysfunction or other challenges. See NYSDOH AI guidance GOALS Framework for Sexual History-Taking in Primary Care and Guidance: Adopting a Patient-Centered Approach to Sexual Health.</a:t>
                      </a:r>
                    </a:p>
                    <a:p>
                      <a:pPr marL="342900" marR="0" lvl="0" indent="-342900">
                        <a:spcBef>
                          <a:spcPts val="300"/>
                        </a:spcBef>
                        <a:spcAft>
                          <a:spcPts val="600"/>
                        </a:spcAft>
                        <a:buSzPct val="75000"/>
                        <a:buFont typeface="Wingdings" panose="05000000000000000000" pitchFamily="2" charset="2"/>
                        <a:buChar char="q"/>
                      </a:pPr>
                      <a:r>
                        <a:rPr lang="en-US" sz="17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Financial health: </a:t>
                      </a:r>
                      <a:r>
                        <a:rPr lang="en-US" sz="17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Current financial and employment status; access to resources if needed; healthcare coverage (including medical, hospitalization, mental health, prescriptions, and dental care) or access to resources for uninsured people; current or history of engagement in transactional sex. Assess for urgent needs.</a:t>
                      </a:r>
                    </a:p>
                    <a:p>
                      <a:pPr marL="342900" marR="0" lvl="0" indent="-342900">
                        <a:spcBef>
                          <a:spcPts val="300"/>
                        </a:spcBef>
                        <a:spcAft>
                          <a:spcPts val="600"/>
                        </a:spcAft>
                        <a:buSzPct val="75000"/>
                        <a:buFont typeface="Wingdings" panose="05000000000000000000" pitchFamily="2" charset="2"/>
                        <a:buChar char="q"/>
                      </a:pPr>
                      <a:r>
                        <a:rPr lang="en-US" sz="17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Functional status: </a:t>
                      </a:r>
                      <a:r>
                        <a:rPr lang="en-US" sz="17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Ability to perform activities of daily living; mobility; transportation; independence at home or in the community. Assess for urgent needs.</a:t>
                      </a:r>
                    </a:p>
                    <a:p>
                      <a:pPr marL="342900" marR="0" lvl="0" indent="-342900">
                        <a:spcBef>
                          <a:spcPts val="300"/>
                        </a:spcBef>
                        <a:spcAft>
                          <a:spcPts val="600"/>
                        </a:spcAft>
                        <a:buSzPct val="75000"/>
                        <a:buFont typeface="Wingdings" panose="05000000000000000000" pitchFamily="2" charset="2"/>
                        <a:buChar char="q"/>
                      </a:pPr>
                      <a:r>
                        <a:rPr lang="en-US" sz="17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Relationships, responsibilities, and support: </a:t>
                      </a:r>
                      <a:r>
                        <a:rPr lang="en-US" sz="17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Patient-defined family and significant relationships, including dependents; primary social network; people who know the patient has HIV; long-term care plans. Assess for urgent needs.  </a:t>
                      </a:r>
                    </a:p>
                    <a:p>
                      <a:pPr marL="342900" marR="0" lvl="0" indent="-342900">
                        <a:spcBef>
                          <a:spcPts val="300"/>
                        </a:spcBef>
                        <a:spcAft>
                          <a:spcPts val="600"/>
                        </a:spcAft>
                        <a:buSzPct val="75000"/>
                        <a:buFont typeface="Wingdings" panose="05000000000000000000" pitchFamily="2" charset="2"/>
                        <a:buChar char="q"/>
                      </a:pPr>
                      <a:r>
                        <a:rPr lang="en-US" sz="17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Social determinants of health: </a:t>
                      </a:r>
                      <a:r>
                        <a:rPr lang="en-US" sz="17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Housing status and stability, food security, transportation, utilities, child care, employment, education, finances, personal safety, neighborhood safety, social support, criminal justice engagement, etc.</a:t>
                      </a:r>
                    </a:p>
                    <a:p>
                      <a:pPr marL="342900" marR="0" lvl="0" indent="-342900">
                        <a:spcBef>
                          <a:spcPts val="300"/>
                        </a:spcBef>
                        <a:spcAft>
                          <a:spcPts val="600"/>
                        </a:spcAft>
                        <a:buSzPct val="75000"/>
                        <a:buFont typeface="Wingdings" panose="05000000000000000000" pitchFamily="2" charset="2"/>
                        <a:buChar char="q"/>
                      </a:pPr>
                      <a:r>
                        <a:rPr lang="en-US" sz="1700" b="1" dirty="0">
                          <a:solidFill>
                            <a:schemeClr val="tx1"/>
                          </a:solidFill>
                          <a:effectLst/>
                          <a:latin typeface="Calibri" panose="020F0502020204030204" pitchFamily="34" charset="0"/>
                          <a:ea typeface="Calibri" panose="020F0502020204030204" pitchFamily="34" charset="0"/>
                        </a:rPr>
                        <a:t>Trauma, stress, and stigma: </a:t>
                      </a:r>
                      <a:r>
                        <a:rPr lang="en-US" sz="1700" b="0" dirty="0">
                          <a:solidFill>
                            <a:schemeClr val="tx1"/>
                          </a:solidFill>
                          <a:effectLst/>
                          <a:latin typeface="Calibri" panose="020F0502020204030204" pitchFamily="34" charset="0"/>
                          <a:ea typeface="Calibri" panose="020F0502020204030204" pitchFamily="34" charset="0"/>
                        </a:rPr>
                        <a:t>History of trauma, including medical and witnessed trauma; current and past experience with domestic, physical, emotional, verbal, and intimate partner violence; history or current experience with elder abuse; current major stressors; management and coping skills; experience with HIV-associated or other stigmas. Assess for urgent needs.</a:t>
                      </a:r>
                      <a:endParaRPr lang="en-US" sz="1700" b="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02761226"/>
                  </a:ext>
                </a:extLst>
              </a:tr>
            </a:tbl>
          </a:graphicData>
        </a:graphic>
      </p:graphicFrame>
    </p:spTree>
    <p:extLst>
      <p:ext uri="{BB962C8B-B14F-4D97-AF65-F5344CB8AC3E}">
        <p14:creationId xmlns:p14="http://schemas.microsoft.com/office/powerpoint/2010/main" val="2725717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FA299-C4EB-464D-8036-92DE65BCFEFB}"/>
              </a:ext>
            </a:extLst>
          </p:cNvPr>
          <p:cNvSpPr>
            <a:spLocks noGrp="1"/>
          </p:cNvSpPr>
          <p:nvPr>
            <p:ph type="title"/>
          </p:nvPr>
        </p:nvSpPr>
        <p:spPr>
          <a:xfrm>
            <a:off x="279919" y="506315"/>
            <a:ext cx="10238464" cy="927165"/>
          </a:xfrm>
        </p:spPr>
        <p:txBody>
          <a:bodyPr>
            <a:normAutofit/>
          </a:bodyPr>
          <a:lstStyle/>
          <a:p>
            <a:r>
              <a:rPr lang="en-US" sz="3600" dirty="0">
                <a:effectLst/>
              </a:rPr>
              <a:t>Recommended Immunizations for Adults With HIV</a:t>
            </a:r>
          </a:p>
        </p:txBody>
      </p:sp>
      <p:sp>
        <p:nvSpPr>
          <p:cNvPr id="4" name="Footer Placeholder 3">
            <a:extLst>
              <a:ext uri="{FF2B5EF4-FFF2-40B4-BE49-F238E27FC236}">
                <a16:creationId xmlns:a16="http://schemas.microsoft.com/office/drawing/2014/main" id="{C58D03B3-D721-40A9-8377-CE578FAAE36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F69841D-4833-4847-803A-EAA4C71D419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0DDF92C-ECDB-47ED-8ED3-BFB1E2CB7806}"/>
              </a:ext>
            </a:extLst>
          </p:cNvPr>
          <p:cNvSpPr>
            <a:spLocks noGrp="1"/>
          </p:cNvSpPr>
          <p:nvPr>
            <p:ph type="dt" sz="half" idx="2"/>
          </p:nvPr>
        </p:nvSpPr>
        <p:spPr/>
        <p:txBody>
          <a:bodyPr/>
          <a:lstStyle/>
          <a:p>
            <a:r>
              <a:rPr lang="en-US"/>
              <a:t>MONTH YEAR</a:t>
            </a:r>
            <a:endParaRPr lang="en-US" dirty="0"/>
          </a:p>
        </p:txBody>
      </p:sp>
      <p:graphicFrame>
        <p:nvGraphicFramePr>
          <p:cNvPr id="11" name="Table 10">
            <a:extLst>
              <a:ext uri="{FF2B5EF4-FFF2-40B4-BE49-F238E27FC236}">
                <a16:creationId xmlns:a16="http://schemas.microsoft.com/office/drawing/2014/main" id="{F491A61F-259A-4F0E-AE78-1C01C52C6BA6}"/>
              </a:ext>
            </a:extLst>
          </p:cNvPr>
          <p:cNvGraphicFramePr>
            <a:graphicFrameLocks noGrp="1"/>
          </p:cNvGraphicFramePr>
          <p:nvPr>
            <p:extLst>
              <p:ext uri="{D42A27DB-BD31-4B8C-83A1-F6EECF244321}">
                <p14:modId xmlns:p14="http://schemas.microsoft.com/office/powerpoint/2010/main" val="464589471"/>
              </p:ext>
            </p:extLst>
          </p:nvPr>
        </p:nvGraphicFramePr>
        <p:xfrm>
          <a:off x="279919" y="1708710"/>
          <a:ext cx="11625942" cy="3628400"/>
        </p:xfrm>
        <a:graphic>
          <a:graphicData uri="http://schemas.openxmlformats.org/drawingml/2006/table">
            <a:tbl>
              <a:tblPr firstRow="1" bandRow="1">
                <a:tableStyleId>{5C22544A-7EE6-4342-B048-85BDC9FD1C3A}</a:tableStyleId>
              </a:tblPr>
              <a:tblGrid>
                <a:gridCol w="4101012">
                  <a:extLst>
                    <a:ext uri="{9D8B030D-6E8A-4147-A177-3AD203B41FA5}">
                      <a16:colId xmlns:a16="http://schemas.microsoft.com/office/drawing/2014/main" val="966433888"/>
                    </a:ext>
                  </a:extLst>
                </a:gridCol>
                <a:gridCol w="3684896">
                  <a:extLst>
                    <a:ext uri="{9D8B030D-6E8A-4147-A177-3AD203B41FA5}">
                      <a16:colId xmlns:a16="http://schemas.microsoft.com/office/drawing/2014/main" val="367666971"/>
                    </a:ext>
                  </a:extLst>
                </a:gridCol>
                <a:gridCol w="3840034">
                  <a:extLst>
                    <a:ext uri="{9D8B030D-6E8A-4147-A177-3AD203B41FA5}">
                      <a16:colId xmlns:a16="http://schemas.microsoft.com/office/drawing/2014/main" val="4057474022"/>
                    </a:ext>
                  </a:extLst>
                </a:gridCol>
              </a:tblGrid>
              <a:tr h="3628400">
                <a:tc>
                  <a:txBody>
                    <a:bodyPr/>
                    <a:lstStyle/>
                    <a:p>
                      <a:pPr marL="182880" lvl="0" indent="-182880">
                        <a:spcBef>
                          <a:spcPts val="600"/>
                        </a:spcBef>
                        <a:spcAft>
                          <a:spcPts val="600"/>
                        </a:spcAft>
                        <a:buFont typeface="Arial" panose="020B0604020202020204" pitchFamily="34" charset="0"/>
                        <a:buChar char="•"/>
                      </a:pPr>
                      <a:r>
                        <a:rPr lang="en-US" sz="2400" b="0" u="none" kern="1200" dirty="0">
                          <a:solidFill>
                            <a:schemeClr val="tx1"/>
                          </a:solidFill>
                          <a:effectLst/>
                          <a:latin typeface="+mn-lt"/>
                          <a:ea typeface="+mn-ea"/>
                          <a:cs typeface="+mn-cs"/>
                        </a:rPr>
                        <a:t>COVID-19</a:t>
                      </a:r>
                    </a:p>
                    <a:p>
                      <a:pPr marL="182880" lvl="0" indent="-182880">
                        <a:spcBef>
                          <a:spcPts val="600"/>
                        </a:spcBef>
                        <a:spcAft>
                          <a:spcPts val="600"/>
                        </a:spcAft>
                        <a:buFont typeface="Arial" panose="020B0604020202020204" pitchFamily="34" charset="0"/>
                        <a:buChar char="•"/>
                      </a:pPr>
                      <a:r>
                        <a:rPr lang="en-US" sz="2400" b="0" u="none" kern="1200" dirty="0">
                          <a:solidFill>
                            <a:schemeClr val="tx1"/>
                          </a:solidFill>
                          <a:effectLst/>
                          <a:latin typeface="+mn-lt"/>
                          <a:ea typeface="+mn-ea"/>
                          <a:cs typeface="+mn-cs"/>
                        </a:rPr>
                        <a:t>Hepatitis A Virus (HAV)</a:t>
                      </a:r>
                    </a:p>
                    <a:p>
                      <a:pPr marL="182880" lvl="0" indent="-182880">
                        <a:spcBef>
                          <a:spcPts val="600"/>
                        </a:spcBef>
                        <a:spcAft>
                          <a:spcPts val="600"/>
                        </a:spcAft>
                        <a:buFont typeface="Arial" panose="020B0604020202020204" pitchFamily="34" charset="0"/>
                        <a:buChar char="•"/>
                      </a:pPr>
                      <a:r>
                        <a:rPr lang="en-US" sz="2400" b="0" u="none" kern="1200" dirty="0">
                          <a:solidFill>
                            <a:schemeClr val="tx1"/>
                          </a:solidFill>
                          <a:effectLst/>
                          <a:latin typeface="+mn-lt"/>
                          <a:ea typeface="+mn-ea"/>
                          <a:cs typeface="+mn-cs"/>
                        </a:rPr>
                        <a:t>Hepatitis B Virus (HBV)</a:t>
                      </a:r>
                    </a:p>
                    <a:p>
                      <a:pPr marL="182880" lvl="0" indent="-182880">
                        <a:spcBef>
                          <a:spcPts val="600"/>
                        </a:spcBef>
                        <a:spcAft>
                          <a:spcPts val="600"/>
                        </a:spcAft>
                        <a:buFont typeface="Arial" panose="020B0604020202020204" pitchFamily="34" charset="0"/>
                        <a:buChar char="•"/>
                      </a:pPr>
                      <a:r>
                        <a:rPr lang="en-US" sz="2400" b="0" u="none" kern="1200" dirty="0">
                          <a:solidFill>
                            <a:schemeClr val="tx1"/>
                          </a:solidFill>
                          <a:effectLst/>
                          <a:latin typeface="+mn-lt"/>
                          <a:ea typeface="+mn-ea"/>
                          <a:cs typeface="+mn-cs"/>
                        </a:rPr>
                        <a:t>Human Papillomavirus (HPV)</a:t>
                      </a:r>
                    </a:p>
                    <a:p>
                      <a:pPr marL="182880" indent="-182880">
                        <a:spcBef>
                          <a:spcPts val="600"/>
                        </a:spcBef>
                        <a:spcAft>
                          <a:spcPts val="600"/>
                        </a:spcAft>
                        <a:buFont typeface="Arial" panose="020B0604020202020204" pitchFamily="34" charset="0"/>
                        <a:buChar char="•"/>
                      </a:pPr>
                      <a:r>
                        <a:rPr lang="en-US" sz="2400" b="0" u="none" kern="1200" dirty="0">
                          <a:solidFill>
                            <a:schemeClr val="tx1"/>
                          </a:solidFill>
                          <a:effectLst/>
                          <a:latin typeface="+mn-lt"/>
                          <a:ea typeface="+mn-ea"/>
                          <a:cs typeface="+mn-cs"/>
                        </a:rPr>
                        <a:t>Influenza</a:t>
                      </a:r>
                      <a:endParaRPr lang="en-US" sz="2400" b="0" u="none"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82880" lvl="0" indent="-182880">
                        <a:spcBef>
                          <a:spcPts val="600"/>
                        </a:spcBef>
                        <a:spcAft>
                          <a:spcPts val="600"/>
                        </a:spcAft>
                        <a:buFont typeface="Arial" panose="020B0604020202020204" pitchFamily="34" charset="0"/>
                        <a:buChar char="•"/>
                      </a:pPr>
                      <a:r>
                        <a:rPr lang="en-US" sz="2400" b="0" u="none" kern="1200" dirty="0">
                          <a:solidFill>
                            <a:schemeClr val="tx1"/>
                          </a:solidFill>
                          <a:effectLst/>
                          <a:latin typeface="+mn-lt"/>
                          <a:ea typeface="+mn-ea"/>
                          <a:cs typeface="+mn-cs"/>
                        </a:rPr>
                        <a:t>Measles, Mumps, Rubella (MMR)</a:t>
                      </a:r>
                    </a:p>
                    <a:p>
                      <a:pPr marL="182880" lvl="0" indent="-182880">
                        <a:spcBef>
                          <a:spcPts val="600"/>
                        </a:spcBef>
                        <a:spcAft>
                          <a:spcPts val="600"/>
                        </a:spcAft>
                        <a:buFont typeface="Arial" panose="020B0604020202020204" pitchFamily="34" charset="0"/>
                        <a:buChar char="•"/>
                      </a:pPr>
                      <a:r>
                        <a:rPr lang="en-US" sz="2400" b="0" u="none" kern="1200" dirty="0">
                          <a:solidFill>
                            <a:schemeClr val="tx1"/>
                          </a:solidFill>
                          <a:effectLst/>
                          <a:latin typeface="+mn-lt"/>
                          <a:ea typeface="+mn-ea"/>
                          <a:cs typeface="+mn-cs"/>
                        </a:rPr>
                        <a:t>Meningococcal Serotypes A, C, W, and Y (MenACWY)</a:t>
                      </a:r>
                    </a:p>
                    <a:p>
                      <a:pPr marL="182880" lvl="0" indent="-182880">
                        <a:spcBef>
                          <a:spcPts val="600"/>
                        </a:spcBef>
                        <a:spcAft>
                          <a:spcPts val="600"/>
                        </a:spcAft>
                        <a:buFont typeface="Arial" panose="020B0604020202020204" pitchFamily="34" charset="0"/>
                        <a:buChar char="•"/>
                      </a:pPr>
                      <a:r>
                        <a:rPr lang="en-US" sz="2400" b="0" u="none" kern="1200" dirty="0">
                          <a:solidFill>
                            <a:schemeClr val="tx1"/>
                          </a:solidFill>
                          <a:effectLst/>
                          <a:latin typeface="+mn-lt"/>
                          <a:ea typeface="+mn-ea"/>
                          <a:cs typeface="+mn-cs"/>
                        </a:rPr>
                        <a:t>Mpox</a:t>
                      </a:r>
                    </a:p>
                    <a:p>
                      <a:pPr marL="182880" indent="-182880">
                        <a:spcBef>
                          <a:spcPts val="600"/>
                        </a:spcBef>
                        <a:spcAft>
                          <a:spcPts val="600"/>
                        </a:spcAft>
                        <a:buFont typeface="Arial" panose="020B0604020202020204" pitchFamily="34" charset="0"/>
                        <a:buChar char="•"/>
                      </a:pPr>
                      <a:r>
                        <a:rPr lang="en-US" sz="2400" b="0" u="none" kern="1200" dirty="0">
                          <a:solidFill>
                            <a:schemeClr val="tx1"/>
                          </a:solidFill>
                          <a:effectLst/>
                          <a:latin typeface="+mn-lt"/>
                          <a:ea typeface="+mn-ea"/>
                          <a:cs typeface="+mn-cs"/>
                        </a:rPr>
                        <a:t>Pneumococcal</a:t>
                      </a:r>
                      <a:endParaRPr lang="en-US" sz="2400" b="0" u="none"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82880" lvl="0" indent="-182880">
                        <a:spcBef>
                          <a:spcPts val="600"/>
                        </a:spcBef>
                        <a:spcAft>
                          <a:spcPts val="600"/>
                        </a:spcAft>
                        <a:buFont typeface="Arial" panose="020B0604020202020204" pitchFamily="34" charset="0"/>
                        <a:buChar char="•"/>
                      </a:pPr>
                      <a:r>
                        <a:rPr lang="en-US" sz="2400" b="0" u="none" kern="1200" dirty="0">
                          <a:solidFill>
                            <a:schemeClr val="tx1"/>
                          </a:solidFill>
                          <a:effectLst/>
                          <a:latin typeface="+mn-lt"/>
                          <a:ea typeface="+mn-ea"/>
                          <a:cs typeface="+mn-cs"/>
                        </a:rPr>
                        <a:t>Tetanus, Diphtheria, and Pertussis (Tdap) and Tetanus-Diphtheria (Td)</a:t>
                      </a:r>
                    </a:p>
                    <a:p>
                      <a:pPr marL="182880" lvl="0" indent="-182880">
                        <a:spcBef>
                          <a:spcPts val="600"/>
                        </a:spcBef>
                        <a:spcAft>
                          <a:spcPts val="600"/>
                        </a:spcAft>
                        <a:buFont typeface="Arial" panose="020B0604020202020204" pitchFamily="34" charset="0"/>
                        <a:buChar char="•"/>
                      </a:pPr>
                      <a:r>
                        <a:rPr lang="en-US" sz="2400" b="0" u="none" kern="1200" dirty="0">
                          <a:solidFill>
                            <a:schemeClr val="tx1"/>
                          </a:solidFill>
                          <a:effectLst/>
                          <a:latin typeface="+mn-lt"/>
                          <a:ea typeface="+mn-ea"/>
                          <a:cs typeface="+mn-cs"/>
                        </a:rPr>
                        <a:t>Varicella</a:t>
                      </a:r>
                    </a:p>
                    <a:p>
                      <a:pPr marL="182880" indent="-182880">
                        <a:spcBef>
                          <a:spcPts val="600"/>
                        </a:spcBef>
                        <a:spcAft>
                          <a:spcPts val="600"/>
                        </a:spcAft>
                        <a:buFont typeface="Arial" panose="020B0604020202020204" pitchFamily="34" charset="0"/>
                        <a:buChar char="•"/>
                      </a:pPr>
                      <a:r>
                        <a:rPr lang="en-US" sz="2400" b="0" u="none" kern="1200" dirty="0">
                          <a:solidFill>
                            <a:schemeClr val="tx1"/>
                          </a:solidFill>
                          <a:effectLst/>
                          <a:latin typeface="+mn-lt"/>
                          <a:ea typeface="+mn-ea"/>
                          <a:cs typeface="+mn-cs"/>
                        </a:rPr>
                        <a:t>Zoster</a:t>
                      </a:r>
                      <a:endParaRPr lang="en-US" sz="2400" b="0" u="none"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91999472"/>
                  </a:ext>
                </a:extLst>
              </a:tr>
            </a:tbl>
          </a:graphicData>
        </a:graphic>
      </p:graphicFrame>
    </p:spTree>
    <p:extLst>
      <p:ext uri="{BB962C8B-B14F-4D97-AF65-F5344CB8AC3E}">
        <p14:creationId xmlns:p14="http://schemas.microsoft.com/office/powerpoint/2010/main" val="2593441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D4D38-498C-479C-90BA-D9362887E04C}"/>
              </a:ext>
            </a:extLst>
          </p:cNvPr>
          <p:cNvSpPr>
            <a:spLocks noGrp="1"/>
          </p:cNvSpPr>
          <p:nvPr>
            <p:ph type="title"/>
          </p:nvPr>
        </p:nvSpPr>
        <p:spPr>
          <a:xfrm>
            <a:off x="40106" y="136525"/>
            <a:ext cx="10515599" cy="1325563"/>
          </a:xfrm>
        </p:spPr>
        <p:txBody>
          <a:bodyPr>
            <a:normAutofit/>
          </a:bodyPr>
          <a:lstStyle/>
          <a:p>
            <a:r>
              <a:rPr lang="en-US" sz="3600" dirty="0">
                <a:effectLst/>
              </a:rPr>
              <a:t>Checklist 2: Initial (Baseline) and Annual Laboratory Testing for Adults With HIV</a:t>
            </a:r>
          </a:p>
        </p:txBody>
      </p:sp>
      <p:sp>
        <p:nvSpPr>
          <p:cNvPr id="4" name="Footer Placeholder 3">
            <a:extLst>
              <a:ext uri="{FF2B5EF4-FFF2-40B4-BE49-F238E27FC236}">
                <a16:creationId xmlns:a16="http://schemas.microsoft.com/office/drawing/2014/main" id="{96FA9C31-D073-4623-9D59-C932CA842E2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3DA469D-58EB-4430-8BD6-A4DC3DC1707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5553DF5-A6D4-40BE-9FA5-B01FDA7E16C6}"/>
              </a:ext>
            </a:extLst>
          </p:cNvPr>
          <p:cNvSpPr>
            <a:spLocks noGrp="1"/>
          </p:cNvSpPr>
          <p:nvPr>
            <p:ph type="dt" sz="half" idx="2"/>
          </p:nvPr>
        </p:nvSpPr>
        <p:spPr/>
        <p:txBody>
          <a:bodyPr/>
          <a:lstStyle/>
          <a:p>
            <a:r>
              <a:rPr lang="en-US" dirty="0"/>
              <a:t>July 2024</a:t>
            </a:r>
          </a:p>
        </p:txBody>
      </p:sp>
      <p:graphicFrame>
        <p:nvGraphicFramePr>
          <p:cNvPr id="7" name="Table 6">
            <a:extLst>
              <a:ext uri="{FF2B5EF4-FFF2-40B4-BE49-F238E27FC236}">
                <a16:creationId xmlns:a16="http://schemas.microsoft.com/office/drawing/2014/main" id="{560964CB-A9A1-45D0-A18B-B3DA41DAF6BE}"/>
              </a:ext>
            </a:extLst>
          </p:cNvPr>
          <p:cNvGraphicFramePr>
            <a:graphicFrameLocks noGrp="1"/>
          </p:cNvGraphicFramePr>
          <p:nvPr>
            <p:extLst>
              <p:ext uri="{D42A27DB-BD31-4B8C-83A1-F6EECF244321}">
                <p14:modId xmlns:p14="http://schemas.microsoft.com/office/powerpoint/2010/main" val="1751995357"/>
              </p:ext>
            </p:extLst>
          </p:nvPr>
        </p:nvGraphicFramePr>
        <p:xfrm>
          <a:off x="207087" y="1462088"/>
          <a:ext cx="11792079" cy="4861560"/>
        </p:xfrm>
        <a:graphic>
          <a:graphicData uri="http://schemas.openxmlformats.org/drawingml/2006/table">
            <a:tbl>
              <a:tblPr firstRow="1" bandRow="1">
                <a:tableStyleId>{5C22544A-7EE6-4342-B048-85BDC9FD1C3A}</a:tableStyleId>
              </a:tblPr>
              <a:tblGrid>
                <a:gridCol w="4767744">
                  <a:extLst>
                    <a:ext uri="{9D8B030D-6E8A-4147-A177-3AD203B41FA5}">
                      <a16:colId xmlns:a16="http://schemas.microsoft.com/office/drawing/2014/main" val="132559687"/>
                    </a:ext>
                  </a:extLst>
                </a:gridCol>
                <a:gridCol w="7024335">
                  <a:extLst>
                    <a:ext uri="{9D8B030D-6E8A-4147-A177-3AD203B41FA5}">
                      <a16:colId xmlns:a16="http://schemas.microsoft.com/office/drawing/2014/main" val="3508547957"/>
                    </a:ext>
                  </a:extLst>
                </a:gridCol>
              </a:tblGrid>
              <a:tr h="370840">
                <a:tc gridSpan="2">
                  <a:txBody>
                    <a:bodyPr/>
                    <a:lstStyle/>
                    <a:p>
                      <a:pPr>
                        <a:spcAft>
                          <a:spcPts val="200"/>
                        </a:spcAft>
                      </a:pPr>
                      <a:r>
                        <a:rPr lang="en-US" dirty="0">
                          <a:solidFill>
                            <a:schemeClr val="tx1"/>
                          </a:solidFill>
                        </a:rPr>
                        <a:t>Initial </a:t>
                      </a:r>
                      <a:r>
                        <a:rPr lang="en-US" i="0" dirty="0">
                          <a:solidFill>
                            <a:schemeClr val="tx1"/>
                          </a:solidFill>
                        </a:rPr>
                        <a:t>AND</a:t>
                      </a:r>
                      <a:r>
                        <a:rPr lang="en-US" dirty="0">
                          <a:solidFill>
                            <a:schemeClr val="tx1"/>
                          </a:solidFill>
                        </a:rPr>
                        <a:t> Annual Testing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8438247"/>
                  </a:ext>
                </a:extLst>
              </a:tr>
              <a:tr h="370840">
                <a:tc>
                  <a:txBody>
                    <a:bodyPr/>
                    <a:lstStyle/>
                    <a:p>
                      <a:pPr marL="285750" marR="0" indent="-285750">
                        <a:spcBef>
                          <a:spcPts val="300"/>
                        </a:spcBef>
                        <a:spcAft>
                          <a:spcPts val="200"/>
                        </a:spcAft>
                        <a:buSzPct val="75000"/>
                        <a:buFont typeface="Wingdings" panose="05000000000000000000" pitchFamily="2" charset="2"/>
                        <a:buChar char="q"/>
                      </a:pPr>
                      <a:r>
                        <a:rPr lang="en-US" sz="1700" dirty="0">
                          <a:solidFill>
                            <a:srgbClr val="000000"/>
                          </a:solidFill>
                          <a:effectLst/>
                          <a:latin typeface="Calibri" panose="020F0502020204030204" pitchFamily="34" charset="0"/>
                          <a:ea typeface="Calibri" panose="020F0502020204030204" pitchFamily="34" charset="0"/>
                        </a:rPr>
                        <a:t>HIV-1 RNA quantitative viral load</a:t>
                      </a:r>
                      <a:endParaRPr lang="en-US" sz="1700" dirty="0">
                        <a:effectLst/>
                        <a:latin typeface="Calibri" panose="020F0502020204030204" pitchFamily="34" charset="0"/>
                        <a:ea typeface="Calibri" panose="020F0502020204030204" pitchFamily="34" charset="0"/>
                      </a:endParaRPr>
                    </a:p>
                    <a:p>
                      <a:pPr marL="285750" marR="0" indent="-285750">
                        <a:spcBef>
                          <a:spcPts val="200"/>
                        </a:spcBef>
                        <a:spcAft>
                          <a:spcPts val="200"/>
                        </a:spcAft>
                        <a:buSzPct val="75000"/>
                        <a:buFont typeface="Wingdings" panose="05000000000000000000" pitchFamily="2" charset="2"/>
                        <a:buChar char="q"/>
                      </a:pPr>
                      <a:r>
                        <a:rPr lang="en-US" sz="1700" dirty="0">
                          <a:solidFill>
                            <a:srgbClr val="000000"/>
                          </a:solidFill>
                          <a:effectLst/>
                          <a:latin typeface="Calibri" panose="020F0502020204030204" pitchFamily="34" charset="0"/>
                          <a:ea typeface="Calibri" panose="020F0502020204030204" pitchFamily="34" charset="0"/>
                        </a:rPr>
                        <a:t>CD4 lymphocyte count (optional to repeat annually if CD4 count &gt;350/cells mm</a:t>
                      </a:r>
                      <a:r>
                        <a:rPr lang="en-US" sz="1700" baseline="30000" dirty="0">
                          <a:solidFill>
                            <a:srgbClr val="000000"/>
                          </a:solidFill>
                          <a:effectLst/>
                          <a:latin typeface="Calibri" panose="020F0502020204030204" pitchFamily="34" charset="0"/>
                          <a:ea typeface="Calibri" panose="020F0502020204030204" pitchFamily="34" charset="0"/>
                        </a:rPr>
                        <a:t>3</a:t>
                      </a:r>
                      <a:r>
                        <a:rPr lang="en-US" sz="1700" dirty="0">
                          <a:solidFill>
                            <a:srgbClr val="000000"/>
                          </a:solidFill>
                          <a:effectLst/>
                          <a:latin typeface="Calibri" panose="020F0502020204030204" pitchFamily="34" charset="0"/>
                          <a:ea typeface="Calibri" panose="020F0502020204030204" pitchFamily="34" charset="0"/>
                        </a:rPr>
                        <a:t>)</a:t>
                      </a:r>
                      <a:endParaRPr lang="en-US" sz="1700" dirty="0">
                        <a:effectLst/>
                        <a:latin typeface="Calibri" panose="020F0502020204030204" pitchFamily="34" charset="0"/>
                        <a:ea typeface="Calibri" panose="020F0502020204030204" pitchFamily="34" charset="0"/>
                      </a:endParaRPr>
                    </a:p>
                    <a:p>
                      <a:pPr marL="285750" marR="0" indent="-285750">
                        <a:spcBef>
                          <a:spcPts val="200"/>
                        </a:spcBef>
                        <a:spcAft>
                          <a:spcPts val="200"/>
                        </a:spcAft>
                        <a:buSzPct val="75000"/>
                        <a:buFont typeface="Wingdings" panose="05000000000000000000" pitchFamily="2" charset="2"/>
                        <a:buChar char="q"/>
                      </a:pPr>
                      <a:r>
                        <a:rPr lang="en-US" sz="1700" dirty="0">
                          <a:solidFill>
                            <a:srgbClr val="000000"/>
                          </a:solidFill>
                          <a:effectLst/>
                          <a:latin typeface="Calibri" panose="020F0502020204030204" pitchFamily="34" charset="0"/>
                          <a:ea typeface="Calibri" panose="020F0502020204030204" pitchFamily="34" charset="0"/>
                        </a:rPr>
                        <a:t>CBC</a:t>
                      </a:r>
                      <a:endParaRPr lang="en-US" sz="1700" dirty="0">
                        <a:effectLst/>
                        <a:latin typeface="Calibri" panose="020F0502020204030204" pitchFamily="34" charset="0"/>
                        <a:ea typeface="Calibri" panose="020F0502020204030204" pitchFamily="34" charset="0"/>
                      </a:endParaRPr>
                    </a:p>
                    <a:p>
                      <a:pPr marL="285750" marR="0" indent="-285750">
                        <a:spcBef>
                          <a:spcPts val="200"/>
                        </a:spcBef>
                        <a:spcAft>
                          <a:spcPts val="200"/>
                        </a:spcAft>
                        <a:buSzPct val="75000"/>
                        <a:buFont typeface="Wingdings" panose="05000000000000000000" pitchFamily="2" charset="2"/>
                        <a:buChar char="q"/>
                      </a:pPr>
                      <a:r>
                        <a:rPr lang="en-US" sz="1700" dirty="0">
                          <a:solidFill>
                            <a:srgbClr val="000000"/>
                          </a:solidFill>
                          <a:effectLst/>
                          <a:latin typeface="Calibri" panose="020F0502020204030204" pitchFamily="34" charset="0"/>
                          <a:ea typeface="Calibri" panose="020F0502020204030204" pitchFamily="34" charset="0"/>
                        </a:rPr>
                        <a:t>CMP, including eGFR, hepatic panel (AST, ALT, ALP, total bilirubin), fasting random blood glucose</a:t>
                      </a:r>
                      <a:endParaRPr lang="en-US" sz="1700" dirty="0">
                        <a:effectLst/>
                        <a:latin typeface="Calibri" panose="020F0502020204030204" pitchFamily="34" charset="0"/>
                        <a:ea typeface="Calibri" panose="020F0502020204030204" pitchFamily="34" charset="0"/>
                      </a:endParaRPr>
                    </a:p>
                    <a:p>
                      <a:pPr marL="285750" marR="0" indent="-285750">
                        <a:spcBef>
                          <a:spcPts val="200"/>
                        </a:spcBef>
                        <a:spcAft>
                          <a:spcPts val="200"/>
                        </a:spcAft>
                        <a:buSzPct val="75000"/>
                        <a:buFont typeface="Wingdings" panose="05000000000000000000" pitchFamily="2" charset="2"/>
                        <a:buChar char="q"/>
                      </a:pPr>
                      <a:r>
                        <a:rPr lang="en-US" sz="1700" dirty="0">
                          <a:solidFill>
                            <a:srgbClr val="000000"/>
                          </a:solidFill>
                          <a:effectLst/>
                          <a:latin typeface="Calibri" panose="020F0502020204030204" pitchFamily="34" charset="0"/>
                          <a:ea typeface="Calibri" panose="020F0502020204030204" pitchFamily="34" charset="0"/>
                        </a:rPr>
                        <a:t>Lipid panel </a:t>
                      </a:r>
                      <a:endParaRPr lang="en-US" sz="1700" dirty="0">
                        <a:effectLst/>
                        <a:latin typeface="Calibri" panose="020F0502020204030204" pitchFamily="34" charset="0"/>
                        <a:ea typeface="Calibri" panose="020F0502020204030204" pitchFamily="34" charset="0"/>
                      </a:endParaRPr>
                    </a:p>
                    <a:p>
                      <a:pPr marL="285750" marR="0" lvl="0" indent="-285750" algn="l" defTabSz="914400" rtl="0" eaLnBrk="1" fontAlgn="auto" latinLnBrk="0" hangingPunct="1">
                        <a:lnSpc>
                          <a:spcPct val="100000"/>
                        </a:lnSpc>
                        <a:spcBef>
                          <a:spcPts val="200"/>
                        </a:spcBef>
                        <a:spcAft>
                          <a:spcPts val="200"/>
                        </a:spcAft>
                        <a:buClrTx/>
                        <a:buSzPct val="75000"/>
                        <a:buFont typeface="Wingdings" panose="05000000000000000000" pitchFamily="2" charset="2"/>
                        <a:buChar char="q"/>
                        <a:tabLst/>
                        <a:defRPr/>
                      </a:pPr>
                      <a:r>
                        <a:rPr lang="en-US" sz="1700" dirty="0">
                          <a:solidFill>
                            <a:srgbClr val="000000"/>
                          </a:solidFill>
                          <a:effectLst/>
                          <a:latin typeface="Calibri" panose="020F0502020204030204" pitchFamily="34" charset="0"/>
                          <a:ea typeface="Calibri" panose="020F0502020204030204" pitchFamily="34" charset="0"/>
                        </a:rPr>
                        <a:t>Hepatitis screening, including anti-HAV-IgG, </a:t>
                      </a:r>
                      <a:r>
                        <a:rPr lang="en-US" sz="1700" dirty="0">
                          <a:effectLst/>
                          <a:latin typeface="Calibri" panose="020F0502020204030204" pitchFamily="34" charset="0"/>
                          <a:ea typeface="Calibri" panose="020F0502020204030204" pitchFamily="34" charset="0"/>
                          <a:cs typeface="Calibri" panose="020F0502020204030204" pitchFamily="34" charset="0"/>
                        </a:rPr>
                        <a:t>HBsAg, HBsAb, HBcAb</a:t>
                      </a:r>
                      <a:r>
                        <a:rPr lang="en-US" sz="1700" dirty="0">
                          <a:solidFill>
                            <a:srgbClr val="000000"/>
                          </a:solidFill>
                          <a:effectLst/>
                          <a:latin typeface="Calibri" panose="020F0502020204030204" pitchFamily="34" charset="0"/>
                          <a:ea typeface="Calibri" panose="020F0502020204030204" pitchFamily="34" charset="0"/>
                        </a:rPr>
                        <a:t>, and </a:t>
                      </a:r>
                      <a:r>
                        <a:rPr lang="en-US" sz="1700" dirty="0">
                          <a:effectLst/>
                          <a:latin typeface="Calibri" panose="020F0502020204030204" pitchFamily="34" charset="0"/>
                          <a:ea typeface="Calibri" panose="020F0502020204030204" pitchFamily="34" charset="0"/>
                        </a:rPr>
                        <a:t>HCV Ab</a:t>
                      </a:r>
                      <a:r>
                        <a:rPr lang="en-US" sz="1700" dirty="0">
                          <a:solidFill>
                            <a:srgbClr val="000000"/>
                          </a:solidFill>
                          <a:effectLst/>
                          <a:latin typeface="Calibri" panose="020F0502020204030204" pitchFamily="34" charset="0"/>
                          <a:ea typeface="Calibri" panose="020F0502020204030204" pitchFamily="34" charset="0"/>
                        </a:rPr>
                        <a:t>. </a:t>
                      </a:r>
                      <a:r>
                        <a:rPr lang="en-US" sz="1800" kern="1200" dirty="0">
                          <a:solidFill>
                            <a:schemeClr val="dk1"/>
                          </a:solidFill>
                          <a:effectLst/>
                          <a:latin typeface="+mn-lt"/>
                          <a:ea typeface="+mn-ea"/>
                          <a:cs typeface="+mn-cs"/>
                        </a:rPr>
                        <a:t>Repeat testing is not necessary with documented HAV or HBV immunity.</a:t>
                      </a:r>
                    </a:p>
                    <a:p>
                      <a:pPr marL="285750" marR="0" lvl="0" indent="-285750" algn="l" defTabSz="914400" rtl="0" eaLnBrk="1" fontAlgn="auto" latinLnBrk="0" hangingPunct="1">
                        <a:lnSpc>
                          <a:spcPct val="100000"/>
                        </a:lnSpc>
                        <a:spcBef>
                          <a:spcPts val="200"/>
                        </a:spcBef>
                        <a:spcAft>
                          <a:spcPts val="200"/>
                        </a:spcAft>
                        <a:buClrTx/>
                        <a:buSzPct val="75000"/>
                        <a:buFont typeface="Wingdings" panose="05000000000000000000" pitchFamily="2" charset="2"/>
                        <a:buChar char="q"/>
                        <a:tabLst/>
                        <a:defRPr/>
                      </a:pPr>
                      <a:r>
                        <a:rPr lang="en-US" sz="1700" dirty="0">
                          <a:solidFill>
                            <a:srgbClr val="000000"/>
                          </a:solidFill>
                          <a:effectLst/>
                          <a:latin typeface="Calibri" panose="020F0502020204030204" pitchFamily="34" charset="0"/>
                          <a:ea typeface="Calibri" panose="020F0502020204030204" pitchFamily="34" charset="0"/>
                        </a:rPr>
                        <a:t>HCV viral load if previous positive HCV Ab or treatment for HCV. Repeat annually or as indicated for patients with ongoing exposure risk.</a:t>
                      </a:r>
                    </a:p>
                    <a:p>
                      <a:pPr marL="285750" marR="0" indent="-285750">
                        <a:spcBef>
                          <a:spcPts val="200"/>
                        </a:spcBef>
                        <a:spcAft>
                          <a:spcPts val="200"/>
                        </a:spcAft>
                        <a:buFont typeface="Arial" panose="020B0604020202020204" pitchFamily="34" charset="0"/>
                        <a:buChar char="•"/>
                      </a:pPr>
                      <a:endParaRPr lang="en-US" sz="1700" dirty="0">
                        <a:effectLst/>
                        <a:latin typeface="Calibri" panose="020F0502020204030204" pitchFamily="34" charset="0"/>
                        <a:ea typeface="Calibri" panose="020F050202020403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indent="-285750">
                        <a:spcBef>
                          <a:spcPts val="200"/>
                        </a:spcBef>
                        <a:spcAft>
                          <a:spcPts val="200"/>
                        </a:spcAft>
                        <a:buSzPct val="75000"/>
                        <a:buFont typeface="Wingdings" panose="05000000000000000000" pitchFamily="2" charset="2"/>
                        <a:buChar char="q"/>
                      </a:pPr>
                      <a:r>
                        <a:rPr lang="en-US" sz="1700" b="0" dirty="0">
                          <a:solidFill>
                            <a:srgbClr val="000000"/>
                          </a:solidFill>
                          <a:effectLst/>
                          <a:latin typeface="Calibri" panose="020F0502020204030204" pitchFamily="34" charset="0"/>
                          <a:ea typeface="Calibri" panose="020F0502020204030204" pitchFamily="34" charset="0"/>
                        </a:rPr>
                        <a:t>Gonorrhea and chlamydia: Perform baseline NAAT at oral, anal, urethral, and cervical sites for MSM, transgender women, and others as indicated by individual exposure. Repeat annually or as indicated for patients with ongoing risk of exposure.</a:t>
                      </a:r>
                      <a:endParaRPr lang="en-US" sz="1700" b="0" dirty="0">
                        <a:effectLst/>
                        <a:latin typeface="Calibri" panose="020F0502020204030204" pitchFamily="34" charset="0"/>
                        <a:ea typeface="Calibri" panose="020F0502020204030204" pitchFamily="34" charset="0"/>
                      </a:endParaRPr>
                    </a:p>
                    <a:p>
                      <a:pPr marL="285750" marR="0" indent="-285750">
                        <a:spcBef>
                          <a:spcPts val="200"/>
                        </a:spcBef>
                        <a:spcAft>
                          <a:spcPts val="200"/>
                        </a:spcAft>
                        <a:buSzPct val="75000"/>
                        <a:buFont typeface="Wingdings" panose="05000000000000000000" pitchFamily="2" charset="2"/>
                        <a:buChar char="q"/>
                      </a:pPr>
                      <a:r>
                        <a:rPr lang="en-US" sz="1700" b="0" dirty="0">
                          <a:solidFill>
                            <a:srgbClr val="000000"/>
                          </a:solidFill>
                          <a:effectLst/>
                          <a:latin typeface="Calibri" panose="020F0502020204030204" pitchFamily="34" charset="0"/>
                          <a:ea typeface="Calibri" panose="020F0502020204030204" pitchFamily="34" charset="0"/>
                        </a:rPr>
                        <a:t>Syphilis: Use the same laboratory consistently; in New York State, the </a:t>
                      </a:r>
                      <a:r>
                        <a:rPr lang="en-US" sz="1700" b="0" u="none" dirty="0">
                          <a:solidFill>
                            <a:schemeClr val="tx1"/>
                          </a:solidFill>
                          <a:effectLst/>
                          <a:latin typeface="Calibri" panose="020F0502020204030204" pitchFamily="34" charset="0"/>
                          <a:ea typeface="Calibri" panose="020F0502020204030204" pitchFamily="34" charset="0"/>
                        </a:rPr>
                        <a:t>syphilis screening reverse algorithm</a:t>
                      </a:r>
                      <a:r>
                        <a:rPr lang="en-US" sz="1700" b="0" dirty="0">
                          <a:solidFill>
                            <a:srgbClr val="000000"/>
                          </a:solidFill>
                          <a:effectLst/>
                          <a:latin typeface="Calibri" panose="020F0502020204030204" pitchFamily="34" charset="0"/>
                          <a:ea typeface="Calibri" panose="020F0502020204030204" pitchFamily="34" charset="0"/>
                        </a:rPr>
                        <a:t> is the preferred testing method. Repeat annually or as indicated for patients with ongoing risk of exposure.</a:t>
                      </a:r>
                      <a:endParaRPr lang="en-US" sz="1700" b="0" dirty="0">
                        <a:effectLst/>
                        <a:latin typeface="Calibri" panose="020F0502020204030204" pitchFamily="34" charset="0"/>
                        <a:ea typeface="Calibri" panose="020F0502020204030204" pitchFamily="34" charset="0"/>
                      </a:endParaRPr>
                    </a:p>
                    <a:p>
                      <a:pPr marL="285750" marR="0" indent="-285750">
                        <a:spcBef>
                          <a:spcPts val="200"/>
                        </a:spcBef>
                        <a:spcAft>
                          <a:spcPts val="200"/>
                        </a:spcAft>
                        <a:buSzPct val="75000"/>
                        <a:buFont typeface="Wingdings" panose="05000000000000000000" pitchFamily="2" charset="2"/>
                        <a:buChar char="q"/>
                      </a:pPr>
                      <a:r>
                        <a:rPr lang="en-US" sz="1700" b="0" dirty="0">
                          <a:solidFill>
                            <a:srgbClr val="000000"/>
                          </a:solidFill>
                          <a:effectLst/>
                          <a:latin typeface="Calibri" panose="020F0502020204030204" pitchFamily="34" charset="0"/>
                          <a:ea typeface="Calibri" panose="020F0502020204030204" pitchFamily="34" charset="0"/>
                        </a:rPr>
                        <a:t>TB screening: Obtain IGRA TB test (such as T-SPOT or QuantiFERON-TB) or, if IGRA is not available, tuberculin skin test (commonly known as PPD), at baseline for diagnosis of latent TB infection, unless the patient has previously tested positive for or has documented TB. Repeat annually for patients at risk (e.g., unstable housing, incarceration, travel, immigration).</a:t>
                      </a:r>
                    </a:p>
                    <a:p>
                      <a:pPr marL="285750" marR="0" indent="-285750">
                        <a:spcBef>
                          <a:spcPts val="200"/>
                        </a:spcBef>
                        <a:spcAft>
                          <a:spcPts val="200"/>
                        </a:spcAft>
                        <a:buSzPct val="75000"/>
                        <a:buFont typeface="Wingdings" panose="05000000000000000000" pitchFamily="2" charset="2"/>
                        <a:buChar char="q"/>
                      </a:pPr>
                      <a:r>
                        <a:rPr lang="en-US" sz="1700" b="0" dirty="0">
                          <a:solidFill>
                            <a:srgbClr val="000000"/>
                          </a:solidFill>
                          <a:effectLst/>
                          <a:latin typeface="Calibri" panose="020F0502020204030204" pitchFamily="34" charset="0"/>
                          <a:ea typeface="Calibri" panose="020F0502020204030204" pitchFamily="34" charset="0"/>
                        </a:rPr>
                        <a:t>Trichomonas: All sexually active pati</a:t>
                      </a:r>
                      <a:r>
                        <a:rPr lang="en-US" sz="1700" dirty="0">
                          <a:solidFill>
                            <a:srgbClr val="000000"/>
                          </a:solidFill>
                          <a:effectLst/>
                          <a:latin typeface="Calibri" panose="020F0502020204030204" pitchFamily="34" charset="0"/>
                          <a:ea typeface="Calibri" panose="020F0502020204030204" pitchFamily="34" charset="0"/>
                        </a:rPr>
                        <a:t>ents with a vagina with ongoing risk of exposure. Repeat annually or as indicated.</a:t>
                      </a:r>
                      <a:endParaRPr lang="en-US" sz="1700" dirty="0">
                        <a:effectLst/>
                        <a:latin typeface="Calibri" panose="020F0502020204030204" pitchFamily="34" charset="0"/>
                        <a:ea typeface="Calibri" panose="020F0502020204030204" pitchFamily="34" charset="0"/>
                      </a:endParaRPr>
                    </a:p>
                    <a:p>
                      <a:pPr marL="285750" marR="0" indent="-285750">
                        <a:spcBef>
                          <a:spcPts val="200"/>
                        </a:spcBef>
                        <a:spcAft>
                          <a:spcPts val="200"/>
                        </a:spcAft>
                        <a:buSzPct val="75000"/>
                        <a:buFont typeface="Wingdings" panose="05000000000000000000" pitchFamily="2" charset="2"/>
                        <a:buChar char="q"/>
                      </a:pPr>
                      <a:r>
                        <a:rPr lang="en-US" sz="1700" dirty="0">
                          <a:solidFill>
                            <a:srgbClr val="000000"/>
                          </a:solidFill>
                          <a:effectLst/>
                          <a:latin typeface="Calibri" panose="020F0502020204030204" pitchFamily="34" charset="0"/>
                          <a:ea typeface="Calibri" panose="020F0502020204030204" pitchFamily="34" charset="0"/>
                        </a:rPr>
                        <a:t>Urinalysis</a:t>
                      </a:r>
                    </a:p>
                    <a:p>
                      <a:pPr marL="285750" marR="0" lvl="0" indent="-285750" algn="l" defTabSz="914400" rtl="0" eaLnBrk="1" fontAlgn="auto" latinLnBrk="0" hangingPunct="1">
                        <a:lnSpc>
                          <a:spcPct val="100000"/>
                        </a:lnSpc>
                        <a:spcBef>
                          <a:spcPts val="200"/>
                        </a:spcBef>
                        <a:spcAft>
                          <a:spcPts val="200"/>
                        </a:spcAft>
                        <a:buClrTx/>
                        <a:buSzPct val="75000"/>
                        <a:buFont typeface="Wingdings" panose="05000000000000000000" pitchFamily="2" charset="2"/>
                        <a:buChar char="q"/>
                        <a:tabLst/>
                        <a:defRPr/>
                      </a:pPr>
                      <a:r>
                        <a:rPr lang="en-US" sz="1700" dirty="0">
                          <a:solidFill>
                            <a:srgbClr val="000000"/>
                          </a:solidFill>
                          <a:effectLst/>
                          <a:latin typeface="Calibri" panose="020F0502020204030204" pitchFamily="34" charset="0"/>
                          <a:ea typeface="Calibri" panose="020F0502020204030204" pitchFamily="34" charset="0"/>
                        </a:rPr>
                        <a:t>Serum TSH</a:t>
                      </a:r>
                      <a:endParaRPr lang="en-US" sz="1700" dirty="0">
                        <a:effectLst/>
                        <a:latin typeface="Calibri" panose="020F0502020204030204" pitchFamily="34" charset="0"/>
                        <a:ea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484027"/>
                  </a:ext>
                </a:extLst>
              </a:tr>
            </a:tbl>
          </a:graphicData>
        </a:graphic>
      </p:graphicFrame>
    </p:spTree>
    <p:extLst>
      <p:ext uri="{BB962C8B-B14F-4D97-AF65-F5344CB8AC3E}">
        <p14:creationId xmlns:p14="http://schemas.microsoft.com/office/powerpoint/2010/main" val="281001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D4D38-498C-479C-90BA-D9362887E04C}"/>
              </a:ext>
            </a:extLst>
          </p:cNvPr>
          <p:cNvSpPr>
            <a:spLocks noGrp="1"/>
          </p:cNvSpPr>
          <p:nvPr>
            <p:ph type="title"/>
          </p:nvPr>
        </p:nvSpPr>
        <p:spPr>
          <a:xfrm>
            <a:off x="326831" y="292676"/>
            <a:ext cx="10515599" cy="988696"/>
          </a:xfrm>
        </p:spPr>
        <p:txBody>
          <a:bodyPr>
            <a:normAutofit/>
          </a:bodyPr>
          <a:lstStyle/>
          <a:p>
            <a:r>
              <a:rPr lang="en-US" sz="3600" dirty="0">
                <a:effectLst/>
              </a:rPr>
              <a:t>Checklist 2, </a:t>
            </a:r>
            <a:r>
              <a:rPr lang="en-US" sz="2800" b="0" i="1" dirty="0">
                <a:effectLst/>
              </a:rPr>
              <a:t>continued</a:t>
            </a:r>
            <a:endParaRPr lang="en-US" sz="3600" b="0" i="1" dirty="0">
              <a:effectLst/>
            </a:endParaRPr>
          </a:p>
        </p:txBody>
      </p:sp>
      <p:sp>
        <p:nvSpPr>
          <p:cNvPr id="4" name="Footer Placeholder 3">
            <a:extLst>
              <a:ext uri="{FF2B5EF4-FFF2-40B4-BE49-F238E27FC236}">
                <a16:creationId xmlns:a16="http://schemas.microsoft.com/office/drawing/2014/main" id="{96FA9C31-D073-4623-9D59-C932CA842E2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3DA469D-58EB-4430-8BD6-A4DC3DC1707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5553DF5-A6D4-40BE-9FA5-B01FDA7E16C6}"/>
              </a:ext>
            </a:extLst>
          </p:cNvPr>
          <p:cNvSpPr>
            <a:spLocks noGrp="1"/>
          </p:cNvSpPr>
          <p:nvPr>
            <p:ph type="dt" sz="half" idx="2"/>
          </p:nvPr>
        </p:nvSpPr>
        <p:spPr/>
        <p:txBody>
          <a:bodyPr/>
          <a:lstStyle/>
          <a:p>
            <a:r>
              <a:rPr lang="en-US" dirty="0"/>
              <a:t>July 2024</a:t>
            </a:r>
          </a:p>
        </p:txBody>
      </p:sp>
      <p:graphicFrame>
        <p:nvGraphicFramePr>
          <p:cNvPr id="7" name="Table 6">
            <a:extLst>
              <a:ext uri="{FF2B5EF4-FFF2-40B4-BE49-F238E27FC236}">
                <a16:creationId xmlns:a16="http://schemas.microsoft.com/office/drawing/2014/main" id="{560964CB-A9A1-45D0-A18B-B3DA41DAF6BE}"/>
              </a:ext>
            </a:extLst>
          </p:cNvPr>
          <p:cNvGraphicFramePr>
            <a:graphicFrameLocks noGrp="1"/>
          </p:cNvGraphicFramePr>
          <p:nvPr>
            <p:extLst>
              <p:ext uri="{D42A27DB-BD31-4B8C-83A1-F6EECF244321}">
                <p14:modId xmlns:p14="http://schemas.microsoft.com/office/powerpoint/2010/main" val="301064021"/>
              </p:ext>
            </p:extLst>
          </p:nvPr>
        </p:nvGraphicFramePr>
        <p:xfrm>
          <a:off x="450262" y="1187238"/>
          <a:ext cx="11009863" cy="4998720"/>
        </p:xfrm>
        <a:graphic>
          <a:graphicData uri="http://schemas.openxmlformats.org/drawingml/2006/table">
            <a:tbl>
              <a:tblPr firstRow="1" bandRow="1">
                <a:tableStyleId>{5C22544A-7EE6-4342-B048-85BDC9FD1C3A}</a:tableStyleId>
              </a:tblPr>
              <a:tblGrid>
                <a:gridCol w="11009863">
                  <a:extLst>
                    <a:ext uri="{9D8B030D-6E8A-4147-A177-3AD203B41FA5}">
                      <a16:colId xmlns:a16="http://schemas.microsoft.com/office/drawing/2014/main" val="132559687"/>
                    </a:ext>
                  </a:extLst>
                </a:gridCol>
              </a:tblGrid>
              <a:tr h="741680">
                <a:tc>
                  <a:txBody>
                    <a:bodyPr/>
                    <a:lstStyle/>
                    <a:p>
                      <a:pPr marL="0" marR="0" lvl="0" indent="0" algn="l" defTabSz="914400" rtl="0" eaLnBrk="1" fontAlgn="auto" latinLnBrk="0" hangingPunct="1">
                        <a:lnSpc>
                          <a:spcPct val="100000"/>
                        </a:lnSpc>
                        <a:spcBef>
                          <a:spcPts val="200"/>
                        </a:spcBef>
                        <a:spcAft>
                          <a:spcPts val="200"/>
                        </a:spcAft>
                        <a:buClrTx/>
                        <a:buSzTx/>
                        <a:buFont typeface="Arial" panose="020B0604020202020204" pitchFamily="34" charset="0"/>
                        <a:buNone/>
                        <a:tabLst/>
                        <a:defRPr/>
                      </a:pPr>
                      <a:r>
                        <a:rPr lang="en-US" sz="1800" b="1" dirty="0">
                          <a:solidFill>
                            <a:schemeClr val="tx1"/>
                          </a:solidFill>
                          <a:latin typeface="+mn-lt"/>
                        </a:rPr>
                        <a:t>Initial T</a:t>
                      </a:r>
                      <a:r>
                        <a:rPr lang="en-US" sz="1800" b="1" i="0" dirty="0">
                          <a:solidFill>
                            <a:schemeClr val="tx1"/>
                          </a:solidFill>
                          <a:latin typeface="+mn-lt"/>
                        </a:rPr>
                        <a:t>esting Only</a:t>
                      </a:r>
                      <a:r>
                        <a:rPr lang="en-US" sz="1800" b="0" i="0" dirty="0">
                          <a:solidFill>
                            <a:schemeClr val="tx1"/>
                          </a:solidFill>
                          <a:latin typeface="+mn-lt"/>
                        </a:rPr>
                        <a:t> (unless otherwise indicated)</a:t>
                      </a:r>
                    </a:p>
                    <a:p>
                      <a:pPr marL="285750" marR="0" indent="-285750">
                        <a:spcBef>
                          <a:spcPts val="200"/>
                        </a:spcBef>
                        <a:spcAft>
                          <a:spcPts val="200"/>
                        </a:spcAft>
                        <a:buSzPct val="75000"/>
                        <a:buFont typeface="Wingdings" panose="05000000000000000000" pitchFamily="2" charset="2"/>
                        <a:buChar char="q"/>
                      </a:pPr>
                      <a:r>
                        <a:rPr lang="en-US" sz="1800" b="0" u="none" dirty="0">
                          <a:solidFill>
                            <a:schemeClr val="tx1"/>
                          </a:solidFill>
                          <a:effectLst/>
                          <a:latin typeface="+mn-lt"/>
                          <a:ea typeface="Calibri" panose="020F0502020204030204" pitchFamily="34" charset="0"/>
                        </a:rPr>
                        <a:t>HIV-1/2 Ag/Ab </a:t>
                      </a:r>
                      <a:r>
                        <a:rPr lang="en-US" sz="1800" b="0" dirty="0">
                          <a:solidFill>
                            <a:schemeClr val="tx1"/>
                          </a:solidFill>
                          <a:effectLst/>
                          <a:latin typeface="+mn-lt"/>
                          <a:ea typeface="Calibri" panose="020F0502020204030204" pitchFamily="34" charset="0"/>
                        </a:rPr>
                        <a:t>if not already performed</a:t>
                      </a:r>
                    </a:p>
                    <a:p>
                      <a:pPr marL="285750" marR="0" lvl="0" indent="-285750" algn="l" defTabSz="914400" rtl="0" eaLnBrk="1" fontAlgn="auto" latinLnBrk="0" hangingPunct="1">
                        <a:lnSpc>
                          <a:spcPct val="100000"/>
                        </a:lnSpc>
                        <a:spcBef>
                          <a:spcPts val="200"/>
                        </a:spcBef>
                        <a:spcAft>
                          <a:spcPts val="200"/>
                        </a:spcAft>
                        <a:buClrTx/>
                        <a:buSzPct val="75000"/>
                        <a:buFont typeface="Wingdings" panose="05000000000000000000" pitchFamily="2" charset="2"/>
                        <a:buChar char="q"/>
                        <a:tabLst/>
                        <a:defRPr/>
                      </a:pPr>
                      <a:r>
                        <a:rPr lang="en-US" sz="1800" b="0" dirty="0">
                          <a:solidFill>
                            <a:schemeClr val="tx1"/>
                          </a:solidFill>
                          <a:effectLst/>
                          <a:latin typeface="+mn-lt"/>
                          <a:ea typeface="Calibri" panose="020F0502020204030204" pitchFamily="34" charset="0"/>
                        </a:rPr>
                        <a:t>HIV-1 genotypic resistance testing: </a:t>
                      </a:r>
                      <a:r>
                        <a:rPr lang="en-US" sz="1800" b="0" kern="1200" dirty="0">
                          <a:solidFill>
                            <a:schemeClr val="tx1"/>
                          </a:solidFill>
                          <a:effectLst/>
                          <a:latin typeface="+mn-lt"/>
                          <a:ea typeface="+mn-ea"/>
                          <a:cs typeface="+mn-cs"/>
                        </a:rPr>
                        <a:t>Repeat if a patient experiences ART failure; consult with an experienced HIV care provider as needed. </a:t>
                      </a:r>
                      <a:endParaRPr lang="en-US" sz="1800" b="0" dirty="0">
                        <a:solidFill>
                          <a:schemeClr val="tx1"/>
                        </a:solidFill>
                        <a:effectLst/>
                        <a:latin typeface="+mn-lt"/>
                        <a:ea typeface="Calibri" panose="020F0502020204030204" pitchFamily="34" charset="0"/>
                      </a:endParaRPr>
                    </a:p>
                    <a:p>
                      <a:pPr marL="285750" marR="0" indent="-285750">
                        <a:spcBef>
                          <a:spcPts val="200"/>
                        </a:spcBef>
                        <a:spcAft>
                          <a:spcPts val="200"/>
                        </a:spcAft>
                        <a:buSzPct val="75000"/>
                        <a:buFont typeface="Wingdings" panose="05000000000000000000" pitchFamily="2" charset="2"/>
                        <a:buChar char="q"/>
                      </a:pPr>
                      <a:r>
                        <a:rPr lang="en-US" sz="1800" b="0" dirty="0">
                          <a:solidFill>
                            <a:schemeClr val="tx1"/>
                          </a:solidFill>
                          <a:effectLst/>
                          <a:latin typeface="+mn-lt"/>
                          <a:ea typeface="Calibri" panose="020F0502020204030204" pitchFamily="34" charset="0"/>
                        </a:rPr>
                        <a:t>G6PD: </a:t>
                      </a:r>
                      <a:r>
                        <a:rPr lang="en-US" sz="1800" b="0" kern="1200" dirty="0">
                          <a:solidFill>
                            <a:schemeClr val="tx1"/>
                          </a:solidFill>
                          <a:effectLst/>
                          <a:latin typeface="+mn-lt"/>
                          <a:ea typeface="+mn-ea"/>
                          <a:cs typeface="+mn-cs"/>
                        </a:rPr>
                        <a:t>Screen for deficiency to avoid the use of oxidant drugs, including dapsone, primaquine, and sulfonamides. Prevalence of G6PD deficiency is highest among people of African, Asian, or Mediterranean descent, but consider for all patients given the diversity of backgrounds.</a:t>
                      </a:r>
                      <a:r>
                        <a:rPr lang="en-US" sz="1800" b="0" dirty="0">
                          <a:solidFill>
                            <a:schemeClr val="tx1"/>
                          </a:solidFill>
                          <a:effectLst/>
                          <a:latin typeface="+mn-lt"/>
                          <a:ea typeface="Calibri" panose="020F0502020204030204" pitchFamily="34" charset="0"/>
                        </a:rPr>
                        <a:t> </a:t>
                      </a:r>
                    </a:p>
                    <a:p>
                      <a:pPr marL="285750" marR="0" indent="-285750">
                        <a:spcBef>
                          <a:spcPts val="200"/>
                        </a:spcBef>
                        <a:spcAft>
                          <a:spcPts val="200"/>
                        </a:spcAft>
                        <a:buSzPct val="75000"/>
                        <a:buFont typeface="Wingdings" panose="05000000000000000000" pitchFamily="2" charset="2"/>
                        <a:buChar char="q"/>
                      </a:pPr>
                      <a:r>
                        <a:rPr lang="en-US" sz="1800" b="0" dirty="0">
                          <a:solidFill>
                            <a:schemeClr val="tx1"/>
                          </a:solidFill>
                          <a:effectLst/>
                          <a:latin typeface="+mn-lt"/>
                          <a:ea typeface="Calibri" panose="020F0502020204030204" pitchFamily="34" charset="0"/>
                        </a:rPr>
                        <a:t>Measles titer</a:t>
                      </a:r>
                    </a:p>
                    <a:p>
                      <a:pPr marL="285750" marR="0" indent="-285750">
                        <a:spcBef>
                          <a:spcPts val="200"/>
                        </a:spcBef>
                        <a:spcAft>
                          <a:spcPts val="200"/>
                        </a:spcAft>
                        <a:buSzPct val="75000"/>
                        <a:buFont typeface="Wingdings" panose="05000000000000000000" pitchFamily="2" charset="2"/>
                        <a:buChar char="q"/>
                      </a:pPr>
                      <a:r>
                        <a:rPr lang="en-US" sz="1800" b="0" dirty="0">
                          <a:solidFill>
                            <a:schemeClr val="tx1"/>
                          </a:solidFill>
                          <a:effectLst/>
                          <a:latin typeface="+mn-lt"/>
                          <a:ea typeface="Calibri" panose="020F0502020204030204" pitchFamily="34" charset="0"/>
                        </a:rPr>
                        <a:t>Varicella titer</a:t>
                      </a:r>
                    </a:p>
                    <a:p>
                      <a:pPr marL="285750" marR="0" indent="-285750">
                        <a:spcBef>
                          <a:spcPts val="200"/>
                        </a:spcBef>
                        <a:spcAft>
                          <a:spcPts val="200"/>
                        </a:spcAft>
                        <a:buSzPct val="75000"/>
                        <a:buFont typeface="Wingdings" panose="05000000000000000000" pitchFamily="2" charset="2"/>
                        <a:buChar char="q"/>
                      </a:pPr>
                      <a:r>
                        <a:rPr lang="en-US" sz="1800" b="0" dirty="0">
                          <a:solidFill>
                            <a:schemeClr val="tx1"/>
                          </a:solidFill>
                          <a:effectLst/>
                          <a:latin typeface="+mn-lt"/>
                          <a:ea typeface="Calibri" panose="020F0502020204030204" pitchFamily="34" charset="0"/>
                        </a:rPr>
                        <a:t>Urine pregnancy test as needed</a:t>
                      </a:r>
                    </a:p>
                    <a:p>
                      <a:pPr marL="0" marR="0" indent="0">
                        <a:spcBef>
                          <a:spcPts val="200"/>
                        </a:spcBef>
                        <a:spcAft>
                          <a:spcPts val="200"/>
                        </a:spcAft>
                        <a:buFont typeface="Arial" panose="020B0604020202020204" pitchFamily="34" charset="0"/>
                        <a:buNone/>
                      </a:pPr>
                      <a:endParaRPr lang="en-US" sz="1800" b="0" dirty="0">
                        <a:solidFill>
                          <a:schemeClr val="tx1"/>
                        </a:solidFill>
                        <a:effectLst/>
                        <a:latin typeface="+mn-lt"/>
                        <a:ea typeface="Calibri" panose="020F0502020204030204" pitchFamily="34" charset="0"/>
                      </a:endParaRPr>
                    </a:p>
                    <a:p>
                      <a:pPr marL="0" marR="0" indent="0">
                        <a:spcBef>
                          <a:spcPts val="200"/>
                        </a:spcBef>
                        <a:spcAft>
                          <a:spcPts val="200"/>
                        </a:spcAft>
                        <a:buFont typeface="Arial" panose="020B0604020202020204" pitchFamily="34" charset="0"/>
                        <a:buNone/>
                      </a:pPr>
                      <a:r>
                        <a:rPr lang="en-US" sz="1800" b="1" kern="1200" dirty="0">
                          <a:solidFill>
                            <a:schemeClr val="dk1"/>
                          </a:solidFill>
                          <a:effectLst/>
                          <a:latin typeface="+mn-lt"/>
                          <a:ea typeface="+mn-ea"/>
                          <a:cs typeface="+mn-cs"/>
                        </a:rPr>
                        <a:t>If Clinically Appropriate </a:t>
                      </a:r>
                      <a:r>
                        <a:rPr lang="en-US" sz="1800" b="0" kern="1200" dirty="0">
                          <a:solidFill>
                            <a:schemeClr val="dk1"/>
                          </a:solidFill>
                          <a:effectLst/>
                          <a:latin typeface="+mn-lt"/>
                          <a:ea typeface="+mn-ea"/>
                          <a:cs typeface="+mn-cs"/>
                        </a:rPr>
                        <a:t>(i.e., the patient is symptomatic or has a CD4 count &lt;200 cells/mm</a:t>
                      </a:r>
                      <a:r>
                        <a:rPr lang="en-US" sz="1800" b="0" kern="1200" baseline="30000" dirty="0">
                          <a:solidFill>
                            <a:schemeClr val="dk1"/>
                          </a:solidFill>
                          <a:effectLst/>
                          <a:latin typeface="+mn-lt"/>
                          <a:ea typeface="+mn-ea"/>
                          <a:cs typeface="+mn-cs"/>
                        </a:rPr>
                        <a:t>3</a:t>
                      </a:r>
                      <a:r>
                        <a:rPr lang="en-US" sz="1800" b="0" kern="1200" dirty="0">
                          <a:solidFill>
                            <a:schemeClr val="dk1"/>
                          </a:solidFill>
                          <a:effectLst/>
                          <a:latin typeface="+mn-lt"/>
                          <a:ea typeface="+mn-ea"/>
                          <a:cs typeface="+mn-cs"/>
                        </a:rPr>
                        <a:t>):</a:t>
                      </a:r>
                      <a:endParaRPr lang="en-US" sz="1800" b="0" dirty="0">
                        <a:effectLst/>
                        <a:latin typeface="+mn-lt"/>
                        <a:ea typeface="Calibri" panose="020F0502020204030204" pitchFamily="34" charset="0"/>
                      </a:endParaRPr>
                    </a:p>
                    <a:p>
                      <a:pPr marL="285750" marR="0" indent="-285750">
                        <a:spcBef>
                          <a:spcPts val="200"/>
                        </a:spcBef>
                        <a:spcAft>
                          <a:spcPts val="200"/>
                        </a:spcAft>
                        <a:buSzPct val="75000"/>
                        <a:buFont typeface="Wingdings" panose="05000000000000000000" pitchFamily="2" charset="2"/>
                        <a:buChar char="q"/>
                      </a:pPr>
                      <a:r>
                        <a:rPr lang="en-US" sz="1800" b="0" dirty="0">
                          <a:solidFill>
                            <a:srgbClr val="000000"/>
                          </a:solidFill>
                          <a:effectLst/>
                          <a:latin typeface="+mn-lt"/>
                          <a:ea typeface="Calibri" panose="020F0502020204030204" pitchFamily="34" charset="0"/>
                        </a:rPr>
                        <a:t>CMV PCR</a:t>
                      </a:r>
                      <a:endParaRPr lang="en-US" sz="1800" b="0" dirty="0">
                        <a:effectLst/>
                        <a:latin typeface="+mn-lt"/>
                        <a:ea typeface="Calibri" panose="020F0502020204030204" pitchFamily="34" charset="0"/>
                      </a:endParaRPr>
                    </a:p>
                    <a:p>
                      <a:pPr marL="285750" marR="0" indent="-285750">
                        <a:spcBef>
                          <a:spcPts val="200"/>
                        </a:spcBef>
                        <a:spcAft>
                          <a:spcPts val="200"/>
                        </a:spcAft>
                        <a:buSzPct val="75000"/>
                        <a:buFont typeface="Wingdings" panose="05000000000000000000" pitchFamily="2" charset="2"/>
                        <a:buChar char="q"/>
                      </a:pPr>
                      <a:r>
                        <a:rPr lang="en-US" sz="1800" b="0" dirty="0">
                          <a:solidFill>
                            <a:srgbClr val="000000"/>
                          </a:solidFill>
                          <a:effectLst/>
                          <a:latin typeface="+mn-lt"/>
                          <a:ea typeface="Calibri" panose="020F0502020204030204" pitchFamily="34" charset="0"/>
                        </a:rPr>
                        <a:t>Toxoplasma titers</a:t>
                      </a:r>
                      <a:endParaRPr lang="en-US" sz="1800" b="0" dirty="0">
                        <a:effectLst/>
                        <a:latin typeface="+mn-lt"/>
                        <a:ea typeface="Calibri" panose="020F0502020204030204" pitchFamily="34" charset="0"/>
                      </a:endParaRPr>
                    </a:p>
                    <a:p>
                      <a:pPr marL="285750" marR="0" indent="-285750">
                        <a:spcBef>
                          <a:spcPts val="200"/>
                        </a:spcBef>
                        <a:spcAft>
                          <a:spcPts val="200"/>
                        </a:spcAft>
                        <a:buSzPct val="75000"/>
                        <a:buFont typeface="Wingdings" panose="05000000000000000000" pitchFamily="2" charset="2"/>
                        <a:buChar char="q"/>
                      </a:pPr>
                      <a:r>
                        <a:rPr lang="en-US" sz="1800" b="0" dirty="0">
                          <a:solidFill>
                            <a:srgbClr val="000000"/>
                          </a:solidFill>
                          <a:effectLst/>
                          <a:latin typeface="+mn-lt"/>
                          <a:ea typeface="Calibri" panose="020F0502020204030204" pitchFamily="34" charset="0"/>
                        </a:rPr>
                        <a:t>Histoplasma titers</a:t>
                      </a:r>
                      <a:endParaRPr lang="en-US" sz="1800" b="0" dirty="0">
                        <a:effectLst/>
                        <a:latin typeface="+mn-lt"/>
                        <a:ea typeface="Calibri" panose="020F0502020204030204" pitchFamily="34" charset="0"/>
                      </a:endParaRPr>
                    </a:p>
                    <a:p>
                      <a:pPr marL="285750" marR="0" indent="-285750">
                        <a:spcBef>
                          <a:spcPts val="200"/>
                        </a:spcBef>
                        <a:spcAft>
                          <a:spcPts val="200"/>
                        </a:spcAft>
                        <a:buSzPct val="75000"/>
                        <a:buFont typeface="Wingdings" panose="05000000000000000000" pitchFamily="2" charset="2"/>
                        <a:buChar char="q"/>
                      </a:pPr>
                      <a:r>
                        <a:rPr lang="en-US" sz="1800" b="0" dirty="0">
                          <a:solidFill>
                            <a:srgbClr val="000000"/>
                          </a:solidFill>
                          <a:effectLst/>
                          <a:latin typeface="+mn-lt"/>
                          <a:ea typeface="Calibri" panose="020F0502020204030204" pitchFamily="34" charset="0"/>
                        </a:rPr>
                        <a:t>Cryptococcal Ag</a:t>
                      </a:r>
                      <a:endParaRPr lang="en-US" sz="1800" b="0" dirty="0">
                        <a:effectLst/>
                        <a:latin typeface="+mn-lt"/>
                        <a:ea typeface="Calibri" panose="020F050202020403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7413693"/>
                  </a:ext>
                </a:extLst>
              </a:tr>
            </a:tbl>
          </a:graphicData>
        </a:graphic>
      </p:graphicFrame>
    </p:spTree>
    <p:extLst>
      <p:ext uri="{BB962C8B-B14F-4D97-AF65-F5344CB8AC3E}">
        <p14:creationId xmlns:p14="http://schemas.microsoft.com/office/powerpoint/2010/main" val="3171573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4E366-2DC4-48BA-A81B-08892A945D09}"/>
              </a:ext>
            </a:extLst>
          </p:cNvPr>
          <p:cNvSpPr>
            <a:spLocks noGrp="1"/>
          </p:cNvSpPr>
          <p:nvPr>
            <p:ph type="title"/>
          </p:nvPr>
        </p:nvSpPr>
        <p:spPr>
          <a:xfrm>
            <a:off x="264695" y="238543"/>
            <a:ext cx="10072674" cy="675858"/>
          </a:xfrm>
        </p:spPr>
        <p:txBody>
          <a:bodyPr>
            <a:normAutofit/>
          </a:bodyPr>
          <a:lstStyle/>
          <a:p>
            <a:r>
              <a:rPr lang="en-US" sz="3600" dirty="0">
                <a:effectLst/>
              </a:rPr>
              <a:t>Flowchart 2: Initial Visit, HIV Confirmed, IS Taking ART</a:t>
            </a:r>
            <a:endParaRPr lang="en-US" sz="3600" dirty="0"/>
          </a:p>
        </p:txBody>
      </p:sp>
      <p:sp>
        <p:nvSpPr>
          <p:cNvPr id="4" name="Footer Placeholder 3">
            <a:extLst>
              <a:ext uri="{FF2B5EF4-FFF2-40B4-BE49-F238E27FC236}">
                <a16:creationId xmlns:a16="http://schemas.microsoft.com/office/drawing/2014/main" id="{CBC5FEFB-8BFA-4958-A30B-D60D006064A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916EAEB-2D35-4180-A3E9-56B84807649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C59DC37-5B42-494D-B229-722DE404AE44}"/>
              </a:ext>
            </a:extLst>
          </p:cNvPr>
          <p:cNvSpPr>
            <a:spLocks noGrp="1"/>
          </p:cNvSpPr>
          <p:nvPr>
            <p:ph type="dt" sz="half" idx="2"/>
          </p:nvPr>
        </p:nvSpPr>
        <p:spPr/>
        <p:txBody>
          <a:bodyPr/>
          <a:lstStyle/>
          <a:p>
            <a:r>
              <a:rPr lang="en-US" dirty="0"/>
              <a:t>July 2024</a:t>
            </a:r>
          </a:p>
        </p:txBody>
      </p:sp>
      <p:graphicFrame>
        <p:nvGraphicFramePr>
          <p:cNvPr id="8" name="Table 7">
            <a:extLst>
              <a:ext uri="{FF2B5EF4-FFF2-40B4-BE49-F238E27FC236}">
                <a16:creationId xmlns:a16="http://schemas.microsoft.com/office/drawing/2014/main" id="{A65C4BDE-FDD9-423B-93B8-3477E5DAABDD}"/>
              </a:ext>
            </a:extLst>
          </p:cNvPr>
          <p:cNvGraphicFramePr>
            <a:graphicFrameLocks noGrp="1"/>
          </p:cNvGraphicFramePr>
          <p:nvPr>
            <p:extLst>
              <p:ext uri="{D42A27DB-BD31-4B8C-83A1-F6EECF244321}">
                <p14:modId xmlns:p14="http://schemas.microsoft.com/office/powerpoint/2010/main" val="2967559221"/>
              </p:ext>
            </p:extLst>
          </p:nvPr>
        </p:nvGraphicFramePr>
        <p:xfrm>
          <a:off x="264695" y="914401"/>
          <a:ext cx="11659828" cy="6234268"/>
        </p:xfrm>
        <a:graphic>
          <a:graphicData uri="http://schemas.openxmlformats.org/drawingml/2006/table">
            <a:tbl>
              <a:tblPr firstRow="1" bandRow="1">
                <a:tableStyleId>{5C22544A-7EE6-4342-B048-85BDC9FD1C3A}</a:tableStyleId>
              </a:tblPr>
              <a:tblGrid>
                <a:gridCol w="4139525">
                  <a:extLst>
                    <a:ext uri="{9D8B030D-6E8A-4147-A177-3AD203B41FA5}">
                      <a16:colId xmlns:a16="http://schemas.microsoft.com/office/drawing/2014/main" val="2451621220"/>
                    </a:ext>
                  </a:extLst>
                </a:gridCol>
                <a:gridCol w="7520303">
                  <a:extLst>
                    <a:ext uri="{9D8B030D-6E8A-4147-A177-3AD203B41FA5}">
                      <a16:colId xmlns:a16="http://schemas.microsoft.com/office/drawing/2014/main" val="3137184023"/>
                    </a:ext>
                  </a:extLst>
                </a:gridCol>
              </a:tblGrid>
              <a:tr h="556942">
                <a:tc gridSpan="2">
                  <a:txBody>
                    <a:bodyPr/>
                    <a:lstStyle/>
                    <a:p>
                      <a:pPr algn="ctr"/>
                      <a:r>
                        <a:rPr lang="en-US" sz="1800" b="1" kern="1200" dirty="0">
                          <a:solidFill>
                            <a:schemeClr val="tx1"/>
                          </a:solidFill>
                          <a:effectLst/>
                          <a:latin typeface="+mn-lt"/>
                          <a:ea typeface="+mn-ea"/>
                          <a:cs typeface="+mn-cs"/>
                        </a:rPr>
                        <a:t>First visit with a new patient who has a confirmed HIV diagnosis and who IS taking ART</a:t>
                      </a:r>
                    </a:p>
                    <a:p>
                      <a:pPr algn="ctr"/>
                      <a:r>
                        <a:rPr lang="en-US" sz="1800" b="0" i="1" kern="1200" dirty="0">
                          <a:solidFill>
                            <a:schemeClr val="tx1"/>
                          </a:solidFill>
                          <a:effectLst/>
                          <a:latin typeface="+mn-lt"/>
                          <a:ea typeface="+mn-ea"/>
                          <a:cs typeface="+mn-cs"/>
                        </a:rPr>
                        <a:t>Note: Review HIV and ART history, current immune status, and adherence history.</a:t>
                      </a:r>
                      <a:endParaRPr lang="en-US" sz="2000" b="0" dirty="0">
                        <a:solidFill>
                          <a:schemeClr val="tx1"/>
                        </a:solidFill>
                      </a:endParaRPr>
                    </a:p>
                  </a:txBody>
                  <a:tcPr>
                    <a:solidFill>
                      <a:srgbClr val="ADC1E5"/>
                    </a:solidFill>
                  </a:tcPr>
                </a:tc>
                <a:tc hMerge="1">
                  <a:txBody>
                    <a:bodyPr/>
                    <a:lstStyle/>
                    <a:p>
                      <a:endParaRPr lang="en-US" dirty="0"/>
                    </a:p>
                  </a:txBody>
                  <a:tcPr>
                    <a:solidFill>
                      <a:srgbClr val="523178"/>
                    </a:solidFill>
                  </a:tcPr>
                </a:tc>
                <a:extLst>
                  <a:ext uri="{0D108BD9-81ED-4DB2-BD59-A6C34878D82A}">
                    <a16:rowId xmlns:a16="http://schemas.microsoft.com/office/drawing/2014/main" val="2807075472"/>
                  </a:ext>
                </a:extLst>
              </a:tr>
              <a:tr h="450858">
                <a:tc>
                  <a:txBody>
                    <a:bodyPr/>
                    <a:lstStyle/>
                    <a:p>
                      <a:pPr algn="ctr"/>
                      <a:r>
                        <a:rPr lang="en-US" sz="2800" dirty="0">
                          <a:solidFill>
                            <a:srgbClr val="32599E"/>
                          </a:solidFill>
                          <a:sym typeface="Wingdings" panose="05000000000000000000" pitchFamily="2" charset="2"/>
                        </a:rPr>
                        <a:t></a:t>
                      </a:r>
                      <a:endParaRPr lang="en-US" sz="2800" dirty="0">
                        <a:solidFill>
                          <a:srgbClr val="32599E"/>
                        </a:solidFill>
                      </a:endParaRP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32599E"/>
                          </a:solidFill>
                          <a:sym typeface="Wingdings" panose="05000000000000000000" pitchFamily="2" charset="2"/>
                        </a:rPr>
                        <a:t></a:t>
                      </a:r>
                      <a:endParaRPr lang="en-US" sz="2800" dirty="0">
                        <a:solidFill>
                          <a:srgbClr val="32599E"/>
                        </a:solidFill>
                      </a:endParaRPr>
                    </a:p>
                  </a:txBody>
                  <a:tcPr>
                    <a:noFill/>
                  </a:tcPr>
                </a:tc>
                <a:extLst>
                  <a:ext uri="{0D108BD9-81ED-4DB2-BD59-A6C34878D82A}">
                    <a16:rowId xmlns:a16="http://schemas.microsoft.com/office/drawing/2014/main" val="1463793091"/>
                  </a:ext>
                </a:extLst>
              </a:tr>
              <a:tr h="3576349">
                <a:tc>
                  <a:txBody>
                    <a:bodyPr/>
                    <a:lstStyle/>
                    <a:p>
                      <a:pPr marL="0" indent="0">
                        <a:spcBef>
                          <a:spcPts val="200"/>
                        </a:spcBef>
                        <a:spcAft>
                          <a:spcPts val="200"/>
                        </a:spcAft>
                        <a:buFont typeface="Arial" panose="020B0604020202020204" pitchFamily="34" charset="0"/>
                        <a:buNone/>
                      </a:pPr>
                      <a:r>
                        <a:rPr lang="en-US" sz="1600" b="1" kern="1200" dirty="0">
                          <a:solidFill>
                            <a:schemeClr val="dk1"/>
                          </a:solidFill>
                          <a:effectLst/>
                          <a:latin typeface="+mn-lt"/>
                          <a:ea typeface="+mn-ea"/>
                          <a:cs typeface="+mn-cs"/>
                        </a:rPr>
                        <a:t>Stable ART regimen, i.e., no change needed if:</a:t>
                      </a:r>
                      <a:endParaRPr lang="en-US" sz="1600" kern="1200" dirty="0">
                        <a:solidFill>
                          <a:schemeClr val="dk1"/>
                        </a:solidFill>
                        <a:effectLst/>
                        <a:latin typeface="+mn-lt"/>
                        <a:ea typeface="+mn-ea"/>
                        <a:cs typeface="+mn-cs"/>
                      </a:endParaRPr>
                    </a:p>
                    <a:p>
                      <a:pPr marL="182880" lvl="0" indent="-182880">
                        <a:spcBef>
                          <a:spcPts val="200"/>
                        </a:spcBef>
                        <a:spcAft>
                          <a:spcPts val="200"/>
                        </a:spcAft>
                        <a:buFont typeface="Arial" panose="020B0604020202020204" pitchFamily="34" charset="0"/>
                        <a:buChar char="•"/>
                      </a:pPr>
                      <a:r>
                        <a:rPr lang="en-US" sz="1600" kern="1200" dirty="0">
                          <a:solidFill>
                            <a:schemeClr val="dk1"/>
                          </a:solidFill>
                          <a:effectLst/>
                          <a:latin typeface="+mn-lt"/>
                          <a:ea typeface="+mn-ea"/>
                          <a:cs typeface="+mn-cs"/>
                        </a:rPr>
                        <a:t>HIV viral load is suppressed, i.e., &lt;20 to &lt;50 copies/mL </a:t>
                      </a:r>
                    </a:p>
                    <a:p>
                      <a:pPr marL="182880" lvl="0" indent="-182880">
                        <a:spcBef>
                          <a:spcPts val="200"/>
                        </a:spcBef>
                        <a:spcAft>
                          <a:spcPts val="200"/>
                        </a:spcAft>
                        <a:buFont typeface="Arial" panose="020B0604020202020204" pitchFamily="34" charset="0"/>
                        <a:buChar char="•"/>
                      </a:pPr>
                      <a:r>
                        <a:rPr lang="en-US" sz="1600" kern="1200" dirty="0">
                          <a:solidFill>
                            <a:schemeClr val="dk1"/>
                          </a:solidFill>
                          <a:effectLst/>
                          <a:latin typeface="+mn-lt"/>
                          <a:ea typeface="+mn-ea"/>
                          <a:cs typeface="+mn-cs"/>
                        </a:rPr>
                        <a:t>ART regimen is optimized for the patient’s needs (i.e., pill burden, pill size, dosing schedule, cost coverage)</a:t>
                      </a:r>
                    </a:p>
                    <a:p>
                      <a:pPr marL="182880" lvl="0" indent="-182880">
                        <a:spcBef>
                          <a:spcPts val="200"/>
                        </a:spcBef>
                        <a:spcAft>
                          <a:spcPts val="200"/>
                        </a:spcAft>
                        <a:buFont typeface="Arial" panose="020B0604020202020204" pitchFamily="34" charset="0"/>
                        <a:buChar char="•"/>
                      </a:pPr>
                      <a:r>
                        <a:rPr lang="en-US" sz="1600" kern="1200" dirty="0">
                          <a:solidFill>
                            <a:schemeClr val="dk1"/>
                          </a:solidFill>
                          <a:effectLst/>
                          <a:latin typeface="+mn-lt"/>
                          <a:ea typeface="+mn-ea"/>
                          <a:cs typeface="+mn-cs"/>
                        </a:rPr>
                        <a:t>Patient reports no unmanageable adverse effects or adherence challenges</a:t>
                      </a:r>
                    </a:p>
                    <a:p>
                      <a:pPr marL="182880" lvl="0" indent="-182880">
                        <a:spcBef>
                          <a:spcPts val="200"/>
                        </a:spcBef>
                        <a:spcAft>
                          <a:spcPts val="200"/>
                        </a:spcAft>
                        <a:buFont typeface="Arial" panose="020B0604020202020204" pitchFamily="34" charset="0"/>
                        <a:buChar char="•"/>
                      </a:pPr>
                      <a:r>
                        <a:rPr lang="en-US" sz="1600" kern="1200" dirty="0">
                          <a:solidFill>
                            <a:schemeClr val="dk1"/>
                          </a:solidFill>
                          <a:effectLst/>
                          <a:latin typeface="+mn-lt"/>
                          <a:ea typeface="+mn-ea"/>
                          <a:cs typeface="+mn-cs"/>
                        </a:rPr>
                        <a:t>Comorbidity-related conditions are managed effectively [a]</a:t>
                      </a:r>
                    </a:p>
                    <a:p>
                      <a:pPr marL="0" indent="0">
                        <a:spcBef>
                          <a:spcPts val="600"/>
                        </a:spcBef>
                        <a:spcAft>
                          <a:spcPts val="200"/>
                        </a:spcAft>
                        <a:buFont typeface="Arial" panose="020B0604020202020204" pitchFamily="34" charset="0"/>
                        <a:buNone/>
                      </a:pPr>
                      <a:r>
                        <a:rPr lang="en-US" sz="1600" b="1" kern="1200" dirty="0">
                          <a:solidFill>
                            <a:schemeClr val="dk1"/>
                          </a:solidFill>
                          <a:effectLst/>
                          <a:latin typeface="+mn-lt"/>
                          <a:ea typeface="+mn-ea"/>
                          <a:cs typeface="+mn-cs"/>
                        </a:rPr>
                        <a:t>Order proviral DNA genotype (archived genotype) </a:t>
                      </a:r>
                      <a:r>
                        <a:rPr lang="en-US" sz="1600" kern="1200" dirty="0">
                          <a:solidFill>
                            <a:schemeClr val="dk1"/>
                          </a:solidFill>
                          <a:effectLst/>
                          <a:latin typeface="+mn-lt"/>
                          <a:ea typeface="+mn-ea"/>
                          <a:cs typeface="+mn-cs"/>
                        </a:rPr>
                        <a:t>if unable to obtain complete or clear ART history, including previous regimen failure or results of prior resistance testing</a:t>
                      </a:r>
                      <a:endParaRPr lang="en-US" sz="1600" dirty="0">
                        <a:solidFill>
                          <a:srgbClr val="000000"/>
                        </a:solidFill>
                        <a:effectLst/>
                        <a:latin typeface="+mn-lt"/>
                        <a:ea typeface="Merriweather Sans Light" pitchFamily="2" charset="0"/>
                        <a:cs typeface="Merriweather Sans Light" pitchFamily="2" charset="0"/>
                      </a:endParaRPr>
                    </a:p>
                  </a:txBody>
                  <a:tcPr marL="68580" marR="68580" marT="0" marB="0">
                    <a:solidFill>
                      <a:srgbClr val="CDD9EF"/>
                    </a:solidFill>
                  </a:tcPr>
                </a:tc>
                <a:tc>
                  <a:txBody>
                    <a:bodyPr/>
                    <a:lstStyle/>
                    <a:p>
                      <a:pPr marL="0" indent="0">
                        <a:spcBef>
                          <a:spcPts val="200"/>
                        </a:spcBef>
                        <a:spcAft>
                          <a:spcPts val="200"/>
                        </a:spcAft>
                        <a:buFont typeface="Arial" panose="020B0604020202020204" pitchFamily="34" charset="0"/>
                        <a:buNone/>
                      </a:pPr>
                      <a:r>
                        <a:rPr lang="en-US" sz="1600" b="1" kern="1200" dirty="0">
                          <a:solidFill>
                            <a:schemeClr val="dk1"/>
                          </a:solidFill>
                          <a:effectLst/>
                          <a:latin typeface="+mn-lt"/>
                          <a:ea typeface="+mn-ea"/>
                          <a:cs typeface="+mn-cs"/>
                        </a:rPr>
                        <a:t>ART switch needed due to:</a:t>
                      </a:r>
                      <a:endParaRPr lang="en-US" sz="1600" kern="1200" dirty="0">
                        <a:solidFill>
                          <a:schemeClr val="dk1"/>
                        </a:solidFill>
                        <a:effectLst/>
                        <a:latin typeface="+mn-lt"/>
                        <a:ea typeface="+mn-ea"/>
                        <a:cs typeface="+mn-cs"/>
                      </a:endParaRPr>
                    </a:p>
                    <a:p>
                      <a:pPr marL="182880" lvl="0" indent="-182880">
                        <a:spcBef>
                          <a:spcPts val="200"/>
                        </a:spcBef>
                        <a:spcAft>
                          <a:spcPts val="200"/>
                        </a:spcAft>
                        <a:buFont typeface="Arial" panose="020B0604020202020204" pitchFamily="34" charset="0"/>
                        <a:buChar char="•"/>
                      </a:pPr>
                      <a:r>
                        <a:rPr lang="en-US" sz="1600" u="none" kern="1200" dirty="0">
                          <a:solidFill>
                            <a:schemeClr val="dk1"/>
                          </a:solidFill>
                          <a:effectLst/>
                          <a:latin typeface="+mn-lt"/>
                          <a:ea typeface="+mn-ea"/>
                          <a:cs typeface="+mn-cs"/>
                        </a:rPr>
                        <a:t>Unsuppressed virus (HIV viral load &gt;200 copies/mL obtained with a highly sensitive assay)</a:t>
                      </a:r>
                    </a:p>
                    <a:p>
                      <a:pPr marL="457200" lvl="1" indent="-182880">
                        <a:spcBef>
                          <a:spcPts val="200"/>
                        </a:spcBef>
                        <a:spcAft>
                          <a:spcPts val="200"/>
                        </a:spcAft>
                        <a:buFont typeface="Calibri" panose="020F0502020204030204" pitchFamily="34" charset="0"/>
                        <a:buChar char="­"/>
                      </a:pPr>
                      <a:r>
                        <a:rPr lang="en-US" sz="1600" u="none" kern="1200" dirty="0">
                          <a:solidFill>
                            <a:schemeClr val="dk1"/>
                          </a:solidFill>
                          <a:effectLst/>
                          <a:latin typeface="+mn-lt"/>
                          <a:ea typeface="+mn-ea"/>
                          <a:cs typeface="+mn-cs"/>
                        </a:rPr>
                        <a:t>Assess possible causes, including nonadherence, accessibility challenges, intolerable adverse effects or drug-drug interactions, and challenges with pill size </a:t>
                      </a:r>
                    </a:p>
                    <a:p>
                      <a:pPr marL="457200" lvl="1" indent="-182880">
                        <a:spcBef>
                          <a:spcPts val="200"/>
                        </a:spcBef>
                        <a:spcAft>
                          <a:spcPts val="200"/>
                        </a:spcAft>
                        <a:buFont typeface="Calibri" panose="020F0502020204030204" pitchFamily="34" charset="0"/>
                        <a:buChar char="­"/>
                      </a:pPr>
                      <a:r>
                        <a:rPr lang="en-US" sz="1600" u="none" kern="1200" dirty="0">
                          <a:solidFill>
                            <a:schemeClr val="dk1"/>
                          </a:solidFill>
                          <a:effectLst/>
                          <a:latin typeface="+mn-lt"/>
                          <a:ea typeface="+mn-ea"/>
                          <a:cs typeface="+mn-cs"/>
                        </a:rPr>
                        <a:t>If appropriate, provide or recommend adherence support and counseling (repeat viral load testing within 4 weeks of the ART switch to assess whether adherence has improved)</a:t>
                      </a:r>
                    </a:p>
                    <a:p>
                      <a:pPr marL="457200" lvl="1" indent="-182880">
                        <a:spcBef>
                          <a:spcPts val="200"/>
                        </a:spcBef>
                        <a:spcAft>
                          <a:spcPts val="200"/>
                        </a:spcAft>
                        <a:buFont typeface="Calibri" panose="020F0502020204030204" pitchFamily="34" charset="0"/>
                        <a:buChar char="­"/>
                      </a:pPr>
                      <a:r>
                        <a:rPr lang="en-US" sz="1600" u="none" kern="1200" dirty="0">
                          <a:solidFill>
                            <a:schemeClr val="dk1"/>
                          </a:solidFill>
                          <a:effectLst/>
                          <a:latin typeface="+mn-lt"/>
                          <a:ea typeface="+mn-ea"/>
                          <a:cs typeface="+mn-cs"/>
                        </a:rPr>
                        <a:t>Order resistance testing</a:t>
                      </a:r>
                    </a:p>
                    <a:p>
                      <a:pPr marL="182880" lvl="0" indent="-182880">
                        <a:spcBef>
                          <a:spcPts val="200"/>
                        </a:spcBef>
                        <a:spcAft>
                          <a:spcPts val="200"/>
                        </a:spcAft>
                        <a:buFont typeface="Arial" panose="020B0604020202020204" pitchFamily="34" charset="0"/>
                        <a:buChar char="•"/>
                      </a:pPr>
                      <a:r>
                        <a:rPr lang="en-US" sz="1600" u="none" kern="1200" dirty="0">
                          <a:solidFill>
                            <a:schemeClr val="dk1"/>
                          </a:solidFill>
                          <a:effectLst/>
                          <a:latin typeface="+mn-lt"/>
                          <a:ea typeface="+mn-ea"/>
                          <a:cs typeface="+mn-cs"/>
                        </a:rPr>
                        <a:t>Change in liver or kidney function</a:t>
                      </a:r>
                    </a:p>
                    <a:p>
                      <a:pPr marL="182880" lvl="0" indent="-182880">
                        <a:spcBef>
                          <a:spcPts val="200"/>
                        </a:spcBef>
                        <a:spcAft>
                          <a:spcPts val="200"/>
                        </a:spcAft>
                        <a:buFont typeface="Arial" panose="020B0604020202020204" pitchFamily="34" charset="0"/>
                        <a:buChar char="•"/>
                      </a:pPr>
                      <a:r>
                        <a:rPr lang="en-US" sz="1600" u="none" kern="1200" dirty="0">
                          <a:solidFill>
                            <a:schemeClr val="dk1"/>
                          </a:solidFill>
                          <a:effectLst/>
                          <a:latin typeface="+mn-lt"/>
                          <a:ea typeface="+mn-ea"/>
                          <a:cs typeface="+mn-cs"/>
                        </a:rPr>
                        <a:t>Patient requests to switch to injectable ART or a new ART regimen to optimize dosing or pill burden, reduce cost, or improve adherence</a:t>
                      </a:r>
                    </a:p>
                    <a:p>
                      <a:pPr marL="0" indent="0">
                        <a:spcBef>
                          <a:spcPts val="200"/>
                        </a:spcBef>
                        <a:spcAft>
                          <a:spcPts val="200"/>
                        </a:spcAft>
                        <a:buFont typeface="Arial" panose="020B0604020202020204" pitchFamily="34" charset="0"/>
                        <a:buNone/>
                      </a:pPr>
                      <a:r>
                        <a:rPr lang="en-US" sz="1600" b="1" u="none" kern="1200" dirty="0">
                          <a:solidFill>
                            <a:schemeClr val="dk1"/>
                          </a:solidFill>
                          <a:effectLst/>
                          <a:latin typeface="+mn-lt"/>
                          <a:ea typeface="+mn-ea"/>
                          <a:cs typeface="+mn-cs"/>
                        </a:rPr>
                        <a:t>If the patient is not ready to start a new ART regimen:  </a:t>
                      </a:r>
                      <a:endParaRPr lang="en-US" sz="1600" u="none" kern="1200" dirty="0">
                        <a:solidFill>
                          <a:schemeClr val="dk1"/>
                        </a:solidFill>
                        <a:effectLst/>
                        <a:latin typeface="+mn-lt"/>
                        <a:ea typeface="+mn-ea"/>
                        <a:cs typeface="+mn-cs"/>
                      </a:endParaRPr>
                    </a:p>
                    <a:p>
                      <a:pPr marL="182880" lvl="0" indent="-182880">
                        <a:spcBef>
                          <a:spcPts val="200"/>
                        </a:spcBef>
                        <a:spcAft>
                          <a:spcPts val="200"/>
                        </a:spcAft>
                        <a:buFont typeface="Arial" panose="020B0604020202020204" pitchFamily="34" charset="0"/>
                        <a:buChar char="•"/>
                      </a:pPr>
                      <a:r>
                        <a:rPr lang="en-US" sz="1600" u="none" kern="1200" dirty="0">
                          <a:solidFill>
                            <a:schemeClr val="dk1"/>
                          </a:solidFill>
                          <a:effectLst/>
                          <a:latin typeface="+mn-lt"/>
                          <a:ea typeface="+mn-ea"/>
                          <a:cs typeface="+mn-cs"/>
                        </a:rPr>
                        <a:t>Engage patient in motivational interviewing</a:t>
                      </a:r>
                    </a:p>
                    <a:p>
                      <a:pPr marL="182880" indent="-182880">
                        <a:spcBef>
                          <a:spcPts val="200"/>
                        </a:spcBef>
                        <a:spcAft>
                          <a:spcPts val="200"/>
                        </a:spcAft>
                        <a:buFont typeface="Arial" panose="020B0604020202020204" pitchFamily="34" charset="0"/>
                        <a:buChar char="•"/>
                      </a:pPr>
                      <a:r>
                        <a:rPr lang="en-US" sz="1600" u="none" kern="1200" dirty="0">
                          <a:solidFill>
                            <a:schemeClr val="dk1"/>
                          </a:solidFill>
                          <a:effectLst/>
                          <a:latin typeface="+mn-lt"/>
                          <a:ea typeface="+mn-ea"/>
                          <a:cs typeface="+mn-cs"/>
                        </a:rPr>
                        <a:t>Address challenges related to comorbidities and psychosocial factors </a:t>
                      </a:r>
                      <a:endParaRPr lang="en-US" sz="1600" u="none" dirty="0"/>
                    </a:p>
                  </a:txBody>
                  <a:tcPr>
                    <a:solidFill>
                      <a:srgbClr val="EBF0F9"/>
                    </a:solidFill>
                  </a:tcPr>
                </a:tc>
                <a:extLst>
                  <a:ext uri="{0D108BD9-81ED-4DB2-BD59-A6C34878D82A}">
                    <a16:rowId xmlns:a16="http://schemas.microsoft.com/office/drawing/2014/main" val="667067045"/>
                  </a:ext>
                </a:extLst>
              </a:tr>
              <a:tr h="8697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32599E"/>
                          </a:solidFill>
                          <a:sym typeface="Wingdings" panose="05000000000000000000" pitchFamily="2" charset="2"/>
                        </a:rPr>
                        <a:t></a:t>
                      </a:r>
                      <a:endParaRPr lang="en-US" sz="2800" dirty="0">
                        <a:solidFill>
                          <a:srgbClr val="32599E"/>
                        </a:solidFill>
                      </a:endParaRP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32599E"/>
                          </a:solidFill>
                          <a:sym typeface="Wingdings" panose="05000000000000000000" pitchFamily="2" charset="2"/>
                        </a:rPr>
                        <a:t></a:t>
                      </a:r>
                      <a:endParaRPr lang="en-US" sz="2800" dirty="0">
                        <a:solidFill>
                          <a:srgbClr val="32599E"/>
                        </a:solidFill>
                      </a:endParaRPr>
                    </a:p>
                  </a:txBody>
                  <a:tcPr>
                    <a:noFill/>
                  </a:tcPr>
                </a:tc>
                <a:extLst>
                  <a:ext uri="{0D108BD9-81ED-4DB2-BD59-A6C34878D82A}">
                    <a16:rowId xmlns:a16="http://schemas.microsoft.com/office/drawing/2014/main" val="2608071604"/>
                  </a:ext>
                </a:extLst>
              </a:tr>
            </a:tbl>
          </a:graphicData>
        </a:graphic>
      </p:graphicFrame>
    </p:spTree>
    <p:extLst>
      <p:ext uri="{BB962C8B-B14F-4D97-AF65-F5344CB8AC3E}">
        <p14:creationId xmlns:p14="http://schemas.microsoft.com/office/powerpoint/2010/main" val="2101302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4E366-2DC4-48BA-A81B-08892A945D09}"/>
              </a:ext>
            </a:extLst>
          </p:cNvPr>
          <p:cNvSpPr>
            <a:spLocks noGrp="1"/>
          </p:cNvSpPr>
          <p:nvPr>
            <p:ph type="title"/>
          </p:nvPr>
        </p:nvSpPr>
        <p:spPr>
          <a:xfrm>
            <a:off x="264695" y="156952"/>
            <a:ext cx="10072674" cy="473127"/>
          </a:xfrm>
        </p:spPr>
        <p:txBody>
          <a:bodyPr>
            <a:normAutofit fontScale="90000"/>
          </a:bodyPr>
          <a:lstStyle/>
          <a:p>
            <a:r>
              <a:rPr lang="en-US" dirty="0">
                <a:effectLst/>
              </a:rPr>
              <a:t>Flowchart 2, </a:t>
            </a:r>
            <a:r>
              <a:rPr lang="en-US" sz="3100" b="0" i="1" dirty="0">
                <a:effectLst/>
              </a:rPr>
              <a:t>continued</a:t>
            </a:r>
            <a:endParaRPr lang="en-US" sz="3600" b="0" i="1" dirty="0"/>
          </a:p>
        </p:txBody>
      </p:sp>
      <p:sp>
        <p:nvSpPr>
          <p:cNvPr id="6" name="Date Placeholder 5">
            <a:extLst>
              <a:ext uri="{FF2B5EF4-FFF2-40B4-BE49-F238E27FC236}">
                <a16:creationId xmlns:a16="http://schemas.microsoft.com/office/drawing/2014/main" id="{AC59DC37-5B42-494D-B229-722DE404AE44}"/>
              </a:ext>
            </a:extLst>
          </p:cNvPr>
          <p:cNvSpPr>
            <a:spLocks noGrp="1"/>
          </p:cNvSpPr>
          <p:nvPr>
            <p:ph type="dt" sz="half" idx="2"/>
          </p:nvPr>
        </p:nvSpPr>
        <p:spPr/>
        <p:txBody>
          <a:bodyPr/>
          <a:lstStyle/>
          <a:p>
            <a:r>
              <a:rPr lang="en-US" dirty="0"/>
              <a:t>July 2024</a:t>
            </a:r>
          </a:p>
        </p:txBody>
      </p:sp>
      <p:graphicFrame>
        <p:nvGraphicFramePr>
          <p:cNvPr id="8" name="Table 7">
            <a:extLst>
              <a:ext uri="{FF2B5EF4-FFF2-40B4-BE49-F238E27FC236}">
                <a16:creationId xmlns:a16="http://schemas.microsoft.com/office/drawing/2014/main" id="{A65C4BDE-FDD9-423B-93B8-3477E5DAABDD}"/>
              </a:ext>
            </a:extLst>
          </p:cNvPr>
          <p:cNvGraphicFramePr>
            <a:graphicFrameLocks noGrp="1"/>
          </p:cNvGraphicFramePr>
          <p:nvPr>
            <p:extLst>
              <p:ext uri="{D42A27DB-BD31-4B8C-83A1-F6EECF244321}">
                <p14:modId xmlns:p14="http://schemas.microsoft.com/office/powerpoint/2010/main" val="444937809"/>
              </p:ext>
            </p:extLst>
          </p:nvPr>
        </p:nvGraphicFramePr>
        <p:xfrm>
          <a:off x="264695" y="701040"/>
          <a:ext cx="11662610" cy="5852160"/>
        </p:xfrm>
        <a:graphic>
          <a:graphicData uri="http://schemas.openxmlformats.org/drawingml/2006/table">
            <a:tbl>
              <a:tblPr firstRow="1" bandRow="1">
                <a:tableStyleId>{5C22544A-7EE6-4342-B048-85BDC9FD1C3A}</a:tableStyleId>
              </a:tblPr>
              <a:tblGrid>
                <a:gridCol w="5333672">
                  <a:extLst>
                    <a:ext uri="{9D8B030D-6E8A-4147-A177-3AD203B41FA5}">
                      <a16:colId xmlns:a16="http://schemas.microsoft.com/office/drawing/2014/main" val="2451621220"/>
                    </a:ext>
                  </a:extLst>
                </a:gridCol>
                <a:gridCol w="3153747">
                  <a:extLst>
                    <a:ext uri="{9D8B030D-6E8A-4147-A177-3AD203B41FA5}">
                      <a16:colId xmlns:a16="http://schemas.microsoft.com/office/drawing/2014/main" val="3137184023"/>
                    </a:ext>
                  </a:extLst>
                </a:gridCol>
                <a:gridCol w="3175191">
                  <a:extLst>
                    <a:ext uri="{9D8B030D-6E8A-4147-A177-3AD203B41FA5}">
                      <a16:colId xmlns:a16="http://schemas.microsoft.com/office/drawing/2014/main" val="1475534198"/>
                    </a:ext>
                  </a:extLst>
                </a:gridCol>
              </a:tblGrid>
              <a:tr h="286277">
                <a:tc gridSpan="3">
                  <a:txBody>
                    <a:bodyPr/>
                    <a:lstStyle/>
                    <a:p>
                      <a:pPr algn="l"/>
                      <a:r>
                        <a:rPr lang="en-US" sz="1800" b="1" kern="1200" dirty="0">
                          <a:solidFill>
                            <a:schemeClr val="tx1"/>
                          </a:solidFill>
                          <a:effectLst/>
                          <a:latin typeface="+mn-lt"/>
                          <a:ea typeface="+mn-ea"/>
                          <a:cs typeface="+mn-cs"/>
                        </a:rPr>
                        <a:t>All patients: </a:t>
                      </a:r>
                      <a:endParaRPr lang="en-US" sz="1800" b="0" dirty="0">
                        <a:solidFill>
                          <a:schemeClr val="tx1"/>
                        </a:solidFill>
                      </a:endParaRPr>
                    </a:p>
                  </a:txBody>
                  <a:tcPr>
                    <a:solidFill>
                      <a:srgbClr val="ADC1E5"/>
                    </a:solidFill>
                  </a:tcPr>
                </a:tc>
                <a:tc hMerge="1">
                  <a:txBody>
                    <a:bodyPr/>
                    <a:lstStyle/>
                    <a:p>
                      <a:endParaRPr lang="en-US" dirty="0"/>
                    </a:p>
                  </a:txBody>
                  <a:tcPr>
                    <a:solidFill>
                      <a:srgbClr val="523178"/>
                    </a:solidFill>
                  </a:tcPr>
                </a:tc>
                <a:tc hMerge="1">
                  <a:txBody>
                    <a:bodyPr/>
                    <a:lstStyle/>
                    <a:p>
                      <a:pPr algn="l"/>
                      <a:endParaRPr lang="en-US" sz="2000" b="0" dirty="0">
                        <a:solidFill>
                          <a:schemeClr val="tx1"/>
                        </a:solidFill>
                      </a:endParaRPr>
                    </a:p>
                  </a:txBody>
                  <a:tcPr>
                    <a:solidFill>
                      <a:srgbClr val="C2ABDD"/>
                    </a:solidFill>
                  </a:tcPr>
                </a:tc>
                <a:extLst>
                  <a:ext uri="{0D108BD9-81ED-4DB2-BD59-A6C34878D82A}">
                    <a16:rowId xmlns:a16="http://schemas.microsoft.com/office/drawing/2014/main" val="2807075472"/>
                  </a:ext>
                </a:extLst>
              </a:tr>
              <a:tr h="4127163">
                <a:tc>
                  <a:txBody>
                    <a:bodyPr/>
                    <a:lstStyle/>
                    <a:p>
                      <a:r>
                        <a:rPr lang="en-US" sz="1600" b="1" u="none" kern="1200" spc="-20" dirty="0">
                          <a:solidFill>
                            <a:schemeClr val="dk1"/>
                          </a:solidFill>
                          <a:effectLst/>
                          <a:latin typeface="+mn-lt"/>
                          <a:ea typeface="+mn-ea"/>
                          <a:cs typeface="+mn-cs"/>
                        </a:rPr>
                        <a:t>Obtain:</a:t>
                      </a:r>
                      <a:endParaRPr lang="en-US" sz="1600" u="none" kern="1200" spc="-20" dirty="0">
                        <a:solidFill>
                          <a:schemeClr val="dk1"/>
                        </a:solidFill>
                        <a:effectLst/>
                        <a:latin typeface="+mn-lt"/>
                        <a:ea typeface="+mn-ea"/>
                        <a:cs typeface="+mn-cs"/>
                      </a:endParaRP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Pronoun(s) and gender identity</a:t>
                      </a: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Patient concerns and goals</a:t>
                      </a:r>
                    </a:p>
                    <a:p>
                      <a:pPr marL="182880" lvl="0" indent="-182880">
                        <a:buFont typeface="Arial" panose="020B0604020202020204" pitchFamily="34" charset="0"/>
                        <a:buChar char="•"/>
                      </a:pPr>
                      <a:r>
                        <a:rPr lang="en-US" sz="1600" i="0" u="none" kern="1200" spc="-20" dirty="0">
                          <a:solidFill>
                            <a:schemeClr val="dk1"/>
                          </a:solidFill>
                          <a:effectLst/>
                          <a:latin typeface="+mn-lt"/>
                          <a:ea typeface="+mn-ea"/>
                          <a:cs typeface="+mn-cs"/>
                        </a:rPr>
                        <a:t>Comprehensive HIV history (see Checklist 1)</a:t>
                      </a:r>
                      <a:endParaRPr lang="en-US" sz="1600" u="none" kern="1200" spc="-20" dirty="0">
                        <a:solidFill>
                          <a:schemeClr val="dk1"/>
                        </a:solidFill>
                        <a:effectLst/>
                        <a:latin typeface="+mn-lt"/>
                        <a:ea typeface="+mn-ea"/>
                        <a:cs typeface="+mn-cs"/>
                      </a:endParaRP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Standard and HIV-specific medical, surgical, and family histories [a]</a:t>
                      </a: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Standard and HIV-specific ROS and physical exam, including sex organ inventory</a:t>
                      </a: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Current medications; note potential </a:t>
                      </a:r>
                      <a:r>
                        <a:rPr lang="en-US" sz="1600" i="0" u="none" kern="1200" spc="-20" dirty="0">
                          <a:solidFill>
                            <a:schemeClr val="dk1"/>
                          </a:solidFill>
                          <a:effectLst/>
                          <a:latin typeface="+mn-lt"/>
                          <a:ea typeface="+mn-ea"/>
                          <a:cs typeface="+mn-cs"/>
                        </a:rPr>
                        <a:t>drug-drug interactions</a:t>
                      </a:r>
                      <a:endParaRPr lang="en-US" sz="1600" u="none" kern="1200" spc="-20" dirty="0">
                        <a:solidFill>
                          <a:schemeClr val="dk1"/>
                        </a:solidFill>
                        <a:effectLst/>
                        <a:latin typeface="+mn-lt"/>
                        <a:ea typeface="+mn-ea"/>
                        <a:cs typeface="+mn-cs"/>
                      </a:endParaRPr>
                    </a:p>
                    <a:p>
                      <a:pPr marL="182880" lvl="0" indent="-182880">
                        <a:buFont typeface="Arial" panose="020B0604020202020204" pitchFamily="34" charset="0"/>
                        <a:buChar char="•"/>
                      </a:pPr>
                      <a:r>
                        <a:rPr lang="en-US" sz="1600" i="0" u="none" kern="1200" spc="-20" dirty="0">
                          <a:solidFill>
                            <a:schemeClr val="dk1"/>
                          </a:solidFill>
                          <a:effectLst/>
                          <a:latin typeface="+mn-lt"/>
                          <a:ea typeface="+mn-ea"/>
                          <a:cs typeface="+mn-cs"/>
                        </a:rPr>
                        <a:t>Immunization status</a:t>
                      </a:r>
                      <a:endParaRPr lang="en-US" sz="1600" u="none" kern="1200" spc="-20" dirty="0">
                        <a:solidFill>
                          <a:schemeClr val="dk1"/>
                        </a:solidFill>
                        <a:effectLst/>
                        <a:latin typeface="+mn-lt"/>
                        <a:ea typeface="+mn-ea"/>
                        <a:cs typeface="+mn-cs"/>
                      </a:endParaRPr>
                    </a:p>
                    <a:p>
                      <a:r>
                        <a:rPr lang="en-US" sz="1600" b="1" u="none" kern="1200" spc="-20" dirty="0">
                          <a:solidFill>
                            <a:schemeClr val="dk1"/>
                          </a:solidFill>
                          <a:effectLst/>
                          <a:latin typeface="+mn-lt"/>
                          <a:ea typeface="+mn-ea"/>
                          <a:cs typeface="+mn-cs"/>
                        </a:rPr>
                        <a:t>Provide counseling and patient education:</a:t>
                      </a:r>
                      <a:endParaRPr lang="en-US" sz="1600" u="none" kern="1200" spc="-20" dirty="0">
                        <a:solidFill>
                          <a:schemeClr val="dk1"/>
                        </a:solidFill>
                        <a:effectLst/>
                        <a:latin typeface="+mn-lt"/>
                        <a:ea typeface="+mn-ea"/>
                        <a:cs typeface="+mn-cs"/>
                      </a:endParaRPr>
                    </a:p>
                    <a:p>
                      <a:pPr marL="182880" lvl="0" indent="-182880">
                        <a:buFont typeface="Arial" panose="020B0604020202020204" pitchFamily="34" charset="0"/>
                        <a:buChar char="•"/>
                      </a:pPr>
                      <a:r>
                        <a:rPr lang="en-US" sz="1600" u="none" kern="1200" spc="-20" baseline="0" dirty="0">
                          <a:solidFill>
                            <a:schemeClr val="dk1"/>
                          </a:solidFill>
                          <a:effectLst/>
                          <a:latin typeface="+mn-lt"/>
                          <a:ea typeface="+mn-ea"/>
                          <a:cs typeface="+mn-cs"/>
                        </a:rPr>
                        <a:t>Benefits of ART, including U=U</a:t>
                      </a: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HIV transmission prevention [c]</a:t>
                      </a: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HIV disclosure status</a:t>
                      </a: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Age-, sex-, and risk-based screening and preventive care recommendations, including immunizations</a:t>
                      </a: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Adherence requirements and support  resources</a:t>
                      </a: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Substance use treatment and harm reduction options</a:t>
                      </a:r>
                    </a:p>
                    <a:p>
                      <a:pPr marL="182880" indent="-182880">
                        <a:buFont typeface="Arial" panose="020B0604020202020204" pitchFamily="34" charset="0"/>
                        <a:buChar char="•"/>
                      </a:pPr>
                      <a:r>
                        <a:rPr lang="en-US" sz="1600" u="none" kern="1200" spc="-20" dirty="0">
                          <a:solidFill>
                            <a:schemeClr val="dk1"/>
                          </a:solidFill>
                          <a:effectLst/>
                          <a:latin typeface="+mn-lt"/>
                          <a:ea typeface="+mn-ea"/>
                          <a:cs typeface="+mn-cs"/>
                        </a:rPr>
                        <a:t>Sexual health, including STI prevention and other harm reduction options (e.g., doxy-PEP) [d]</a:t>
                      </a:r>
                      <a:endParaRPr lang="en-US" sz="1600" u="none" spc="-20" dirty="0">
                        <a:solidFill>
                          <a:srgbClr val="000000"/>
                        </a:solidFill>
                        <a:effectLst/>
                        <a:latin typeface="+mn-lt"/>
                        <a:ea typeface="Merriweather Sans Light" pitchFamily="2" charset="0"/>
                        <a:cs typeface="Merriweather Sans Light" pitchFamily="2" charset="0"/>
                      </a:endParaRPr>
                    </a:p>
                  </a:txBody>
                  <a:tcPr marL="68580" marR="68580" marT="0" marB="0">
                    <a:solidFill>
                      <a:srgbClr val="CDD9EF"/>
                    </a:solidFill>
                  </a:tcPr>
                </a:tc>
                <a:tc>
                  <a:txBody>
                    <a:bodyPr/>
                    <a:lstStyle/>
                    <a:p>
                      <a:r>
                        <a:rPr lang="en-US" sz="1600" b="1" u="none" kern="1200" spc="-20" dirty="0">
                          <a:solidFill>
                            <a:schemeClr val="dk1"/>
                          </a:solidFill>
                          <a:effectLst/>
                          <a:latin typeface="+mn-lt"/>
                          <a:ea typeface="+mn-ea"/>
                          <a:cs typeface="+mn-cs"/>
                        </a:rPr>
                        <a:t>Assess </a:t>
                      </a:r>
                      <a:r>
                        <a:rPr lang="en-US" sz="1600" u="none" kern="1200" spc="-20" dirty="0">
                          <a:solidFill>
                            <a:schemeClr val="dk1"/>
                          </a:solidFill>
                          <a:effectLst/>
                          <a:latin typeface="+mn-lt"/>
                          <a:ea typeface="+mn-ea"/>
                          <a:cs typeface="+mn-cs"/>
                        </a:rPr>
                        <a:t>(also see </a:t>
                      </a:r>
                      <a:r>
                        <a:rPr lang="en-US" sz="1600" i="0" u="none" kern="1200" spc="-20" dirty="0">
                          <a:solidFill>
                            <a:schemeClr val="dk1"/>
                          </a:solidFill>
                          <a:effectLst/>
                          <a:latin typeface="+mn-lt"/>
                          <a:ea typeface="+mn-ea"/>
                          <a:cs typeface="+mn-cs"/>
                        </a:rPr>
                        <a:t>Checklist 1</a:t>
                      </a:r>
                      <a:r>
                        <a:rPr lang="en-US" sz="1600" u="none" kern="1200" spc="-20" dirty="0">
                          <a:solidFill>
                            <a:schemeClr val="dk1"/>
                          </a:solidFill>
                          <a:effectLst/>
                          <a:latin typeface="+mn-lt"/>
                          <a:ea typeface="+mn-ea"/>
                          <a:cs typeface="+mn-cs"/>
                        </a:rPr>
                        <a:t>)</a:t>
                      </a:r>
                      <a:r>
                        <a:rPr lang="en-US" sz="1600" b="1" u="none" kern="1200" spc="-20" dirty="0">
                          <a:solidFill>
                            <a:schemeClr val="dk1"/>
                          </a:solidFill>
                          <a:effectLst/>
                          <a:latin typeface="+mn-lt"/>
                          <a:ea typeface="+mn-ea"/>
                          <a:cs typeface="+mn-cs"/>
                        </a:rPr>
                        <a:t>: </a:t>
                      </a:r>
                      <a:endParaRPr lang="en-US" sz="1600" u="none" kern="1200" spc="-20" dirty="0">
                        <a:solidFill>
                          <a:schemeClr val="dk1"/>
                        </a:solidFill>
                        <a:effectLst/>
                        <a:latin typeface="+mn-lt"/>
                        <a:ea typeface="+mn-ea"/>
                        <a:cs typeface="+mn-cs"/>
                      </a:endParaRP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Comorbidities [a]</a:t>
                      </a: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Symptoms of common opportunistic infections (PJP, TB, CMV, CM); initiate </a:t>
                      </a:r>
                      <a:r>
                        <a:rPr lang="en-US" sz="1600" i="0" u="none" kern="1200" spc="-20" dirty="0">
                          <a:solidFill>
                            <a:schemeClr val="dk1"/>
                          </a:solidFill>
                          <a:effectLst/>
                          <a:latin typeface="+mn-lt"/>
                          <a:ea typeface="+mn-ea"/>
                          <a:cs typeface="+mn-cs"/>
                        </a:rPr>
                        <a:t>OI prophylaxis</a:t>
                      </a:r>
                      <a:r>
                        <a:rPr lang="en-US" sz="1600" u="none" kern="1200" spc="-20" dirty="0">
                          <a:solidFill>
                            <a:schemeClr val="dk1"/>
                          </a:solidFill>
                          <a:effectLst/>
                          <a:latin typeface="+mn-lt"/>
                          <a:ea typeface="+mn-ea"/>
                          <a:cs typeface="+mn-cs"/>
                        </a:rPr>
                        <a:t> if the patient’s CD4 count is &lt;200 cells/mm</a:t>
                      </a:r>
                      <a:r>
                        <a:rPr lang="en-US" sz="1600" u="none" kern="1200" spc="-20" baseline="30000" dirty="0">
                          <a:solidFill>
                            <a:schemeClr val="dk1"/>
                          </a:solidFill>
                          <a:effectLst/>
                          <a:latin typeface="+mn-lt"/>
                          <a:ea typeface="+mn-ea"/>
                          <a:cs typeface="+mn-cs"/>
                        </a:rPr>
                        <a:t>3</a:t>
                      </a:r>
                      <a:endParaRPr lang="en-US" sz="1600" u="none" kern="1200" spc="-20" dirty="0">
                        <a:solidFill>
                          <a:schemeClr val="dk1"/>
                        </a:solidFill>
                        <a:effectLst/>
                        <a:latin typeface="+mn-lt"/>
                        <a:ea typeface="+mn-ea"/>
                        <a:cs typeface="+mn-cs"/>
                      </a:endParaRPr>
                    </a:p>
                    <a:p>
                      <a:pPr marL="182880" lvl="0" indent="-182880">
                        <a:buFont typeface="Arial" panose="020B0604020202020204" pitchFamily="34" charset="0"/>
                        <a:buChar char="•"/>
                      </a:pPr>
                      <a:r>
                        <a:rPr lang="en-US" sz="1600" i="0" u="none" kern="1200" spc="-20" dirty="0">
                          <a:solidFill>
                            <a:schemeClr val="dk1"/>
                          </a:solidFill>
                          <a:effectLst/>
                          <a:latin typeface="+mn-lt"/>
                          <a:ea typeface="+mn-ea"/>
                          <a:cs typeface="+mn-cs"/>
                        </a:rPr>
                        <a:t>Substance use</a:t>
                      </a:r>
                      <a:r>
                        <a:rPr lang="en-US" sz="1600" u="none" kern="1200" spc="-20" dirty="0">
                          <a:solidFill>
                            <a:schemeClr val="dk1"/>
                          </a:solidFill>
                          <a:effectLst/>
                          <a:latin typeface="+mn-lt"/>
                          <a:ea typeface="+mn-ea"/>
                          <a:cs typeface="+mn-cs"/>
                        </a:rPr>
                        <a:t>, including tobacco [b]; if high-risk, engage in shared decision-making regarding </a:t>
                      </a:r>
                      <a:r>
                        <a:rPr lang="en-US" sz="1600" i="0" u="none" kern="1200" spc="-20" dirty="0">
                          <a:solidFill>
                            <a:schemeClr val="dk1"/>
                          </a:solidFill>
                          <a:effectLst/>
                          <a:latin typeface="+mn-lt"/>
                          <a:ea typeface="+mn-ea"/>
                          <a:cs typeface="+mn-cs"/>
                        </a:rPr>
                        <a:t>SUD treatment</a:t>
                      </a:r>
                      <a:endParaRPr lang="en-US" sz="1600" u="none" kern="1200" spc="-20" dirty="0">
                        <a:solidFill>
                          <a:schemeClr val="dk1"/>
                        </a:solidFill>
                        <a:effectLst/>
                        <a:latin typeface="+mn-lt"/>
                        <a:ea typeface="+mn-ea"/>
                        <a:cs typeface="+mn-cs"/>
                      </a:endParaRP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Harm reduction needs </a:t>
                      </a: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Functional status</a:t>
                      </a: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Urgent psychosocial or behavioral needs </a:t>
                      </a:r>
                    </a:p>
                    <a:p>
                      <a:pPr marL="182880" indent="-182880">
                        <a:buFont typeface="Arial" panose="020B0604020202020204" pitchFamily="34" charset="0"/>
                        <a:buChar char="•"/>
                      </a:pPr>
                      <a:r>
                        <a:rPr lang="en-US" sz="1600" u="none" kern="1200" spc="-20" dirty="0">
                          <a:solidFill>
                            <a:schemeClr val="dk1"/>
                          </a:solidFill>
                          <a:effectLst/>
                          <a:latin typeface="+mn-lt"/>
                          <a:ea typeface="+mn-ea"/>
                          <a:cs typeface="+mn-cs"/>
                        </a:rPr>
                        <a:t>Trauma experience, including medical trauma</a:t>
                      </a:r>
                      <a:endParaRPr lang="en-US" sz="1600" u="none" spc="-20" dirty="0"/>
                    </a:p>
                  </a:txBody>
                  <a:tcPr>
                    <a:solidFill>
                      <a:srgbClr val="CDD9EF"/>
                    </a:solidFill>
                  </a:tcPr>
                </a:tc>
                <a:tc>
                  <a:txBody>
                    <a:bodyPr/>
                    <a:lstStyle/>
                    <a:p>
                      <a:r>
                        <a:rPr lang="en-US" sz="1600" b="1" u="none" kern="1200" spc="-20" dirty="0">
                          <a:solidFill>
                            <a:schemeClr val="dk1"/>
                          </a:solidFill>
                          <a:effectLst/>
                          <a:latin typeface="+mn-lt"/>
                          <a:ea typeface="+mn-ea"/>
                          <a:cs typeface="+mn-cs"/>
                        </a:rPr>
                        <a:t>Order:</a:t>
                      </a:r>
                      <a:endParaRPr lang="en-US" sz="1600" u="none" kern="1200" spc="-20" dirty="0">
                        <a:solidFill>
                          <a:schemeClr val="dk1"/>
                        </a:solidFill>
                        <a:effectLst/>
                        <a:latin typeface="+mn-lt"/>
                        <a:ea typeface="+mn-ea"/>
                        <a:cs typeface="+mn-cs"/>
                      </a:endParaRP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Baseline laboratory testing (note: HBV status will inform ART regimen)</a:t>
                      </a: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Seasonal and other priority vaccines, e.g., influenza, COVID-19, mpox, pneumococcal; avoid live vaccines in patients with CD4 count &lt;200 cells/mm</a:t>
                      </a:r>
                      <a:r>
                        <a:rPr lang="en-US" sz="1600" u="none" kern="1200" spc="-20" baseline="30000" dirty="0">
                          <a:solidFill>
                            <a:schemeClr val="dk1"/>
                          </a:solidFill>
                          <a:effectLst/>
                          <a:latin typeface="+mn-lt"/>
                          <a:ea typeface="+mn-ea"/>
                          <a:cs typeface="+mn-cs"/>
                        </a:rPr>
                        <a:t>3</a:t>
                      </a:r>
                      <a:endParaRPr lang="en-US" sz="1600" u="none" kern="1200" spc="-20" dirty="0">
                        <a:solidFill>
                          <a:schemeClr val="dk1"/>
                        </a:solidFill>
                        <a:effectLst/>
                        <a:latin typeface="+mn-lt"/>
                        <a:ea typeface="+mn-ea"/>
                        <a:cs typeface="+mn-cs"/>
                      </a:endParaRP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STI and indicated age-, sex-, and risk-based screening and preventive care if not available on site</a:t>
                      </a:r>
                    </a:p>
                    <a:p>
                      <a:r>
                        <a:rPr lang="en-US" sz="1600" b="1" u="none" kern="1200" spc="-20" dirty="0">
                          <a:solidFill>
                            <a:schemeClr val="dk1"/>
                          </a:solidFill>
                          <a:effectLst/>
                          <a:latin typeface="+mn-lt"/>
                          <a:ea typeface="+mn-ea"/>
                          <a:cs typeface="+mn-cs"/>
                        </a:rPr>
                        <a:t>Refer as indicated for: </a:t>
                      </a:r>
                      <a:endParaRPr lang="en-US" sz="1600" u="none" kern="1200" spc="-20" dirty="0">
                        <a:solidFill>
                          <a:schemeClr val="dk1"/>
                        </a:solidFill>
                        <a:effectLst/>
                        <a:latin typeface="+mn-lt"/>
                        <a:ea typeface="+mn-ea"/>
                        <a:cs typeface="+mn-cs"/>
                      </a:endParaRP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Imaging</a:t>
                      </a: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Urgent specialty care</a:t>
                      </a: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Assistance with urgent psychosocial needs</a:t>
                      </a:r>
                    </a:p>
                    <a:p>
                      <a:pPr marL="182880" indent="-182880">
                        <a:buFont typeface="Arial" panose="020B0604020202020204" pitchFamily="34" charset="0"/>
                        <a:buChar char="•"/>
                      </a:pPr>
                      <a:r>
                        <a:rPr lang="en-US" sz="1600" u="none" kern="1200" spc="-20" dirty="0">
                          <a:solidFill>
                            <a:schemeClr val="dk1"/>
                          </a:solidFill>
                          <a:effectLst/>
                          <a:latin typeface="+mn-lt"/>
                          <a:ea typeface="+mn-ea"/>
                          <a:cs typeface="+mn-cs"/>
                        </a:rPr>
                        <a:t>Screening and preventive care that cannot be provided on site</a:t>
                      </a:r>
                      <a:endParaRPr lang="en-US" sz="1600" u="none" spc="-20" dirty="0"/>
                    </a:p>
                  </a:txBody>
                  <a:tcPr>
                    <a:solidFill>
                      <a:srgbClr val="CDD9EF"/>
                    </a:solidFill>
                  </a:tcPr>
                </a:tc>
                <a:extLst>
                  <a:ext uri="{0D108BD9-81ED-4DB2-BD59-A6C34878D82A}">
                    <a16:rowId xmlns:a16="http://schemas.microsoft.com/office/drawing/2014/main" val="667067045"/>
                  </a:ext>
                </a:extLst>
              </a:tr>
              <a:tr h="4055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32599E"/>
                          </a:solidFill>
                          <a:sym typeface="Wingdings" panose="05000000000000000000" pitchFamily="2" charset="2"/>
                        </a:rPr>
                        <a:t></a:t>
                      </a:r>
                      <a:endParaRPr lang="en-US" sz="2800" dirty="0">
                        <a:solidFill>
                          <a:srgbClr val="32599E"/>
                        </a:solidFill>
                      </a:endParaRP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32599E"/>
                          </a:solidFill>
                          <a:sym typeface="Wingdings" panose="05000000000000000000" pitchFamily="2" charset="2"/>
                        </a:rPr>
                        <a:t></a:t>
                      </a:r>
                      <a:endParaRPr lang="en-US" sz="2800" dirty="0">
                        <a:solidFill>
                          <a:srgbClr val="32599E"/>
                        </a:solidFill>
                      </a:endParaRP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32599E"/>
                          </a:solidFill>
                          <a:sym typeface="Wingdings" panose="05000000000000000000" pitchFamily="2" charset="2"/>
                        </a:rPr>
                        <a:t></a:t>
                      </a:r>
                      <a:endParaRPr lang="en-US" sz="2800" dirty="0">
                        <a:solidFill>
                          <a:srgbClr val="32599E"/>
                        </a:solidFill>
                      </a:endParaRPr>
                    </a:p>
                  </a:txBody>
                  <a:tcPr>
                    <a:noFill/>
                  </a:tcPr>
                </a:tc>
                <a:extLst>
                  <a:ext uri="{0D108BD9-81ED-4DB2-BD59-A6C34878D82A}">
                    <a16:rowId xmlns:a16="http://schemas.microsoft.com/office/drawing/2014/main" val="2608071604"/>
                  </a:ext>
                </a:extLst>
              </a:tr>
            </a:tbl>
          </a:graphicData>
        </a:graphic>
      </p:graphicFrame>
    </p:spTree>
    <p:extLst>
      <p:ext uri="{BB962C8B-B14F-4D97-AF65-F5344CB8AC3E}">
        <p14:creationId xmlns:p14="http://schemas.microsoft.com/office/powerpoint/2010/main" val="3329205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4E366-2DC4-48BA-A81B-08892A945D09}"/>
              </a:ext>
            </a:extLst>
          </p:cNvPr>
          <p:cNvSpPr>
            <a:spLocks noGrp="1"/>
          </p:cNvSpPr>
          <p:nvPr>
            <p:ph type="title"/>
          </p:nvPr>
        </p:nvSpPr>
        <p:spPr>
          <a:xfrm>
            <a:off x="264695" y="238543"/>
            <a:ext cx="10072674" cy="414600"/>
          </a:xfrm>
        </p:spPr>
        <p:txBody>
          <a:bodyPr>
            <a:normAutofit fontScale="90000"/>
          </a:bodyPr>
          <a:lstStyle/>
          <a:p>
            <a:r>
              <a:rPr lang="en-US" sz="3600" dirty="0">
                <a:effectLst/>
              </a:rPr>
              <a:t>Flowchart 2, </a:t>
            </a:r>
            <a:r>
              <a:rPr lang="en-US" sz="3100" b="0" i="1" dirty="0">
                <a:effectLst/>
              </a:rPr>
              <a:t>continued</a:t>
            </a:r>
            <a:endParaRPr lang="en-US" sz="3600" b="0" i="1" dirty="0"/>
          </a:p>
        </p:txBody>
      </p:sp>
      <p:sp>
        <p:nvSpPr>
          <p:cNvPr id="4" name="Footer Placeholder 3">
            <a:extLst>
              <a:ext uri="{FF2B5EF4-FFF2-40B4-BE49-F238E27FC236}">
                <a16:creationId xmlns:a16="http://schemas.microsoft.com/office/drawing/2014/main" id="{CBC5FEFB-8BFA-4958-A30B-D60D006064A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916EAEB-2D35-4180-A3E9-56B84807649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C59DC37-5B42-494D-B229-722DE404AE44}"/>
              </a:ext>
            </a:extLst>
          </p:cNvPr>
          <p:cNvSpPr>
            <a:spLocks noGrp="1"/>
          </p:cNvSpPr>
          <p:nvPr>
            <p:ph type="dt" sz="half" idx="2"/>
          </p:nvPr>
        </p:nvSpPr>
        <p:spPr/>
        <p:txBody>
          <a:bodyPr/>
          <a:lstStyle/>
          <a:p>
            <a:r>
              <a:rPr lang="en-US" dirty="0"/>
              <a:t>July 2024</a:t>
            </a:r>
          </a:p>
        </p:txBody>
      </p:sp>
      <p:graphicFrame>
        <p:nvGraphicFramePr>
          <p:cNvPr id="8" name="Table 7">
            <a:extLst>
              <a:ext uri="{FF2B5EF4-FFF2-40B4-BE49-F238E27FC236}">
                <a16:creationId xmlns:a16="http://schemas.microsoft.com/office/drawing/2014/main" id="{A65C4BDE-FDD9-423B-93B8-3477E5DAABDD}"/>
              </a:ext>
            </a:extLst>
          </p:cNvPr>
          <p:cNvGraphicFramePr>
            <a:graphicFrameLocks noGrp="1"/>
          </p:cNvGraphicFramePr>
          <p:nvPr>
            <p:extLst>
              <p:ext uri="{D42A27DB-BD31-4B8C-83A1-F6EECF244321}">
                <p14:modId xmlns:p14="http://schemas.microsoft.com/office/powerpoint/2010/main" val="1557115138"/>
              </p:ext>
            </p:extLst>
          </p:nvPr>
        </p:nvGraphicFramePr>
        <p:xfrm>
          <a:off x="275417" y="778510"/>
          <a:ext cx="11641166" cy="5232400"/>
        </p:xfrm>
        <a:graphic>
          <a:graphicData uri="http://schemas.openxmlformats.org/drawingml/2006/table">
            <a:tbl>
              <a:tblPr firstRow="1" bandRow="1">
                <a:tableStyleId>{5C22544A-7EE6-4342-B048-85BDC9FD1C3A}</a:tableStyleId>
              </a:tblPr>
              <a:tblGrid>
                <a:gridCol w="3512812">
                  <a:extLst>
                    <a:ext uri="{9D8B030D-6E8A-4147-A177-3AD203B41FA5}">
                      <a16:colId xmlns:a16="http://schemas.microsoft.com/office/drawing/2014/main" val="2451621220"/>
                    </a:ext>
                  </a:extLst>
                </a:gridCol>
                <a:gridCol w="8128354">
                  <a:extLst>
                    <a:ext uri="{9D8B030D-6E8A-4147-A177-3AD203B41FA5}">
                      <a16:colId xmlns:a16="http://schemas.microsoft.com/office/drawing/2014/main" val="3137184023"/>
                    </a:ext>
                  </a:extLst>
                </a:gridCol>
              </a:tblGrid>
              <a:tr h="3728898">
                <a:tc>
                  <a:txBody>
                    <a:bodyPr/>
                    <a:lstStyle/>
                    <a:p>
                      <a:pPr>
                        <a:spcBef>
                          <a:spcPts val="200"/>
                        </a:spcBef>
                        <a:spcAft>
                          <a:spcPts val="200"/>
                        </a:spcAft>
                      </a:pPr>
                      <a:r>
                        <a:rPr lang="en-US" sz="1600" b="1" u="none" kern="1200" dirty="0">
                          <a:solidFill>
                            <a:schemeClr val="tx1"/>
                          </a:solidFill>
                          <a:effectLst/>
                          <a:latin typeface="+mn-lt"/>
                          <a:ea typeface="+mn-ea"/>
                          <a:cs typeface="+mn-cs"/>
                        </a:rPr>
                        <a:t>Follow-up for a patient with no change in ART: </a:t>
                      </a:r>
                    </a:p>
                    <a:p>
                      <a:pPr marL="182880" lvl="0" indent="-182880">
                        <a:spcBef>
                          <a:spcPts val="200"/>
                        </a:spcBef>
                        <a:spcAft>
                          <a:spcPts val="200"/>
                        </a:spcAft>
                        <a:buFont typeface="Arial" panose="020B0604020202020204" pitchFamily="34" charset="0"/>
                        <a:buChar char="•"/>
                      </a:pPr>
                      <a:r>
                        <a:rPr lang="en-US" sz="1600" b="1" u="none" kern="1200" dirty="0">
                          <a:solidFill>
                            <a:schemeClr val="tx1"/>
                          </a:solidFill>
                          <a:effectLst/>
                          <a:latin typeface="+mn-lt"/>
                          <a:ea typeface="+mn-ea"/>
                          <a:cs typeface="+mn-cs"/>
                        </a:rPr>
                        <a:t>12 to 16 weeks after initial visit, in-person visit:</a:t>
                      </a:r>
                      <a:r>
                        <a:rPr lang="en-US" sz="1600" b="0" u="none" kern="1200" dirty="0">
                          <a:solidFill>
                            <a:schemeClr val="tx1"/>
                          </a:solidFill>
                          <a:effectLst/>
                          <a:latin typeface="+mn-lt"/>
                          <a:ea typeface="+mn-ea"/>
                          <a:cs typeface="+mn-cs"/>
                        </a:rPr>
                        <a:t> Routine monitoring visit</a:t>
                      </a:r>
                    </a:p>
                    <a:p>
                      <a:pPr marL="182880" lvl="0" indent="-182880">
                        <a:spcBef>
                          <a:spcPts val="200"/>
                        </a:spcBef>
                        <a:spcAft>
                          <a:spcPts val="200"/>
                        </a:spcAft>
                        <a:buFont typeface="Arial" panose="020B0604020202020204" pitchFamily="34" charset="0"/>
                        <a:buChar char="•"/>
                      </a:pPr>
                      <a:r>
                        <a:rPr lang="en-US" sz="1600" b="1" u="none" kern="1200" dirty="0">
                          <a:solidFill>
                            <a:schemeClr val="tx1"/>
                          </a:solidFill>
                          <a:effectLst/>
                          <a:latin typeface="+mn-lt"/>
                          <a:ea typeface="+mn-ea"/>
                          <a:cs typeface="+mn-cs"/>
                        </a:rPr>
                        <a:t>Every 4 to 6 months, in-person or telemedicine visit: </a:t>
                      </a:r>
                      <a:r>
                        <a:rPr lang="en-US" sz="1600" b="0" u="none" kern="1200" dirty="0">
                          <a:solidFill>
                            <a:schemeClr val="tx1"/>
                          </a:solidFill>
                          <a:effectLst/>
                          <a:latin typeface="+mn-lt"/>
                          <a:ea typeface="+mn-ea"/>
                          <a:cs typeface="+mn-cs"/>
                        </a:rPr>
                        <a:t>Routine visits, initiated once the patient’s HIV and health status are stable. See Flowchart 4: Annual, Routine, New Illness, or Post-Hospitalization Visit: Established Patient Who IS Taking ART</a:t>
                      </a:r>
                    </a:p>
                  </a:txBody>
                  <a:tcPr marL="68580" marR="68580" marT="0" marB="0">
                    <a:solidFill>
                      <a:srgbClr val="CDD9EF"/>
                    </a:solidFill>
                  </a:tcPr>
                </a:tc>
                <a:tc>
                  <a:txBody>
                    <a:bodyPr/>
                    <a:lstStyle/>
                    <a:p>
                      <a:pPr>
                        <a:spcBef>
                          <a:spcPts val="200"/>
                        </a:spcBef>
                        <a:spcAft>
                          <a:spcPts val="200"/>
                        </a:spcAft>
                      </a:pPr>
                      <a:r>
                        <a:rPr lang="en-US" sz="1600" b="1" u="none" kern="1200" dirty="0">
                          <a:solidFill>
                            <a:schemeClr val="tx1"/>
                          </a:solidFill>
                          <a:effectLst/>
                          <a:latin typeface="+mn-lt"/>
                          <a:ea typeface="+mn-ea"/>
                          <a:cs typeface="+mn-cs"/>
                        </a:rPr>
                        <a:t>Follow-up for a patient whose ART regimen is changing: </a:t>
                      </a:r>
                    </a:p>
                    <a:p>
                      <a:pPr marL="182880" lvl="0" indent="-182880">
                        <a:spcBef>
                          <a:spcPts val="200"/>
                        </a:spcBef>
                        <a:spcAft>
                          <a:spcPts val="200"/>
                        </a:spcAft>
                        <a:buFont typeface="Arial" panose="020B0604020202020204" pitchFamily="34" charset="0"/>
                        <a:buChar char="•"/>
                      </a:pPr>
                      <a:r>
                        <a:rPr lang="en-US" sz="1600" b="1" u="none" kern="1200" dirty="0">
                          <a:solidFill>
                            <a:schemeClr val="tx1"/>
                          </a:solidFill>
                          <a:effectLst/>
                          <a:latin typeface="+mn-lt"/>
                          <a:ea typeface="+mn-ea"/>
                          <a:cs typeface="+mn-cs"/>
                        </a:rPr>
                        <a:t>1 to 2 weeks after the initial visit, in-person, telephone, or telemedicine visit: </a:t>
                      </a:r>
                    </a:p>
                    <a:p>
                      <a:pPr marL="457200" lvl="1" indent="-182880">
                        <a:spcBef>
                          <a:spcPts val="200"/>
                        </a:spcBef>
                        <a:spcAft>
                          <a:spcPts val="200"/>
                        </a:spcAft>
                        <a:buFont typeface="Calibri" panose="020F0502020204030204" pitchFamily="34" charset="0"/>
                        <a:buChar char="­"/>
                      </a:pPr>
                      <a:r>
                        <a:rPr lang="en-US" sz="1600" b="0" u="none" kern="1200" dirty="0">
                          <a:solidFill>
                            <a:schemeClr val="tx1"/>
                          </a:solidFill>
                          <a:effectLst/>
                          <a:latin typeface="+mn-lt"/>
                          <a:ea typeface="+mn-ea"/>
                          <a:cs typeface="+mn-cs"/>
                        </a:rPr>
                        <a:t>If the ART switch was not already made during the initial visit, review laboratory test results and switch options</a:t>
                      </a:r>
                    </a:p>
                    <a:p>
                      <a:pPr marL="457200" lvl="1" indent="-182880">
                        <a:spcBef>
                          <a:spcPts val="200"/>
                        </a:spcBef>
                        <a:spcAft>
                          <a:spcPts val="200"/>
                        </a:spcAft>
                        <a:buFont typeface="Calibri" panose="020F0502020204030204" pitchFamily="34" charset="0"/>
                        <a:buChar char="­"/>
                      </a:pPr>
                      <a:r>
                        <a:rPr lang="en-US" sz="1600" b="0" u="none" kern="1200" dirty="0">
                          <a:solidFill>
                            <a:schemeClr val="tx1"/>
                          </a:solidFill>
                          <a:effectLst/>
                          <a:latin typeface="+mn-lt"/>
                          <a:ea typeface="+mn-ea"/>
                          <a:cs typeface="+mn-cs"/>
                        </a:rPr>
                        <a:t>Engage the patient in shared decision-making to choose and implement a new ART regimen</a:t>
                      </a:r>
                    </a:p>
                    <a:p>
                      <a:pPr marL="457200" lvl="1" indent="-182880">
                        <a:spcBef>
                          <a:spcPts val="200"/>
                        </a:spcBef>
                        <a:spcAft>
                          <a:spcPts val="200"/>
                        </a:spcAft>
                        <a:buFont typeface="Calibri" panose="020F0502020204030204" pitchFamily="34" charset="0"/>
                        <a:buChar char="­"/>
                      </a:pPr>
                      <a:r>
                        <a:rPr lang="en-US" sz="1600" b="0" u="none" kern="1200" dirty="0">
                          <a:solidFill>
                            <a:schemeClr val="tx1"/>
                          </a:solidFill>
                          <a:effectLst/>
                          <a:latin typeface="+mn-lt"/>
                          <a:ea typeface="+mn-ea"/>
                          <a:cs typeface="+mn-cs"/>
                        </a:rPr>
                        <a:t>Confirm that the patient is able to fill the prescription, understands adherence requirements, and is informed about adverse effect management</a:t>
                      </a:r>
                    </a:p>
                    <a:p>
                      <a:pPr marL="182880" lvl="0" indent="-182880">
                        <a:spcBef>
                          <a:spcPts val="200"/>
                        </a:spcBef>
                        <a:spcAft>
                          <a:spcPts val="200"/>
                        </a:spcAft>
                        <a:buFont typeface="Arial" panose="020B0604020202020204" pitchFamily="34" charset="0"/>
                        <a:buChar char="•"/>
                      </a:pPr>
                      <a:r>
                        <a:rPr lang="en-US" sz="1600" b="1" u="none" kern="1200" dirty="0">
                          <a:solidFill>
                            <a:schemeClr val="tx1"/>
                          </a:solidFill>
                          <a:effectLst/>
                          <a:latin typeface="+mn-lt"/>
                          <a:ea typeface="+mn-ea"/>
                          <a:cs typeface="+mn-cs"/>
                        </a:rPr>
                        <a:t>4 weeks after ART switch, in-person or telemedicine visit:</a:t>
                      </a:r>
                    </a:p>
                    <a:p>
                      <a:pPr marL="560070" lvl="1" indent="-285750">
                        <a:spcBef>
                          <a:spcPts val="200"/>
                        </a:spcBef>
                        <a:spcAft>
                          <a:spcPts val="200"/>
                        </a:spcAft>
                        <a:buFont typeface="Calibri" panose="020F0502020204030204" pitchFamily="34" charset="0"/>
                        <a:buChar char="­"/>
                      </a:pPr>
                      <a:r>
                        <a:rPr lang="en-US" sz="1600" b="0" u="none" kern="1200" dirty="0">
                          <a:solidFill>
                            <a:schemeClr val="tx1"/>
                          </a:solidFill>
                          <a:effectLst/>
                          <a:latin typeface="+mn-lt"/>
                          <a:ea typeface="+mn-ea"/>
                          <a:cs typeface="+mn-cs"/>
                        </a:rPr>
                        <a:t>Assess and manage adverse effects and adherence challenges; assess for symptoms of </a:t>
                      </a:r>
                      <a:r>
                        <a:rPr lang="en-US" sz="1600" b="0" i="0" u="none" kern="1200" dirty="0">
                          <a:solidFill>
                            <a:schemeClr val="tx1"/>
                          </a:solidFill>
                          <a:effectLst/>
                          <a:latin typeface="+mn-lt"/>
                          <a:ea typeface="+mn-ea"/>
                          <a:cs typeface="+mn-cs"/>
                        </a:rPr>
                        <a:t>IRIS</a:t>
                      </a:r>
                      <a:r>
                        <a:rPr lang="en-US" sz="1600" b="0" u="none" kern="1200" dirty="0">
                          <a:solidFill>
                            <a:schemeClr val="tx1"/>
                          </a:solidFill>
                          <a:effectLst/>
                          <a:latin typeface="+mn-lt"/>
                          <a:ea typeface="+mn-ea"/>
                          <a:cs typeface="+mn-cs"/>
                        </a:rPr>
                        <a:t>; identify </a:t>
                      </a:r>
                      <a:r>
                        <a:rPr lang="en-US" sz="1600" b="0" i="0" u="none" kern="1200" dirty="0">
                          <a:solidFill>
                            <a:schemeClr val="tx1"/>
                          </a:solidFill>
                          <a:effectLst/>
                          <a:latin typeface="+mn-lt"/>
                          <a:ea typeface="+mn-ea"/>
                          <a:cs typeface="+mn-cs"/>
                        </a:rPr>
                        <a:t>drug-drug interactions</a:t>
                      </a:r>
                      <a:endParaRPr lang="en-US" sz="1600" b="0" u="none" kern="1200" dirty="0">
                        <a:solidFill>
                          <a:schemeClr val="tx1"/>
                        </a:solidFill>
                        <a:effectLst/>
                        <a:latin typeface="+mn-lt"/>
                        <a:ea typeface="+mn-ea"/>
                        <a:cs typeface="+mn-cs"/>
                      </a:endParaRPr>
                    </a:p>
                    <a:p>
                      <a:pPr marL="560070" lvl="1" indent="-285750">
                        <a:spcBef>
                          <a:spcPts val="200"/>
                        </a:spcBef>
                        <a:spcAft>
                          <a:spcPts val="200"/>
                        </a:spcAft>
                        <a:buFont typeface="Calibri" panose="020F0502020204030204" pitchFamily="34" charset="0"/>
                        <a:buChar char="­"/>
                      </a:pPr>
                      <a:r>
                        <a:rPr lang="en-US" sz="1600" b="0" u="none" kern="1200" dirty="0">
                          <a:solidFill>
                            <a:schemeClr val="tx1"/>
                          </a:solidFill>
                          <a:effectLst/>
                          <a:latin typeface="+mn-lt"/>
                          <a:ea typeface="+mn-ea"/>
                          <a:cs typeface="+mn-cs"/>
                        </a:rPr>
                        <a:t>Order viral load testing; repeat at least every 8 weeks until complete virologic suppression is documented (see NYSDOH AI guideline </a:t>
                      </a:r>
                      <a:r>
                        <a:rPr lang="en-US" sz="1600" b="0" i="0" u="none" kern="1200" dirty="0">
                          <a:solidFill>
                            <a:schemeClr val="tx1"/>
                          </a:solidFill>
                          <a:effectLst/>
                          <a:latin typeface="+mn-lt"/>
                          <a:ea typeface="+mn-ea"/>
                          <a:cs typeface="+mn-cs"/>
                        </a:rPr>
                        <a:t>Virologic and Immunologic Monitoring in HIV Care</a:t>
                      </a:r>
                      <a:r>
                        <a:rPr lang="en-US" sz="1600" b="0" u="none" kern="1200" dirty="0">
                          <a:solidFill>
                            <a:schemeClr val="tx1"/>
                          </a:solidFill>
                          <a:effectLst/>
                          <a:latin typeface="+mn-lt"/>
                          <a:ea typeface="+mn-ea"/>
                          <a:cs typeface="+mn-cs"/>
                        </a:rPr>
                        <a:t>)</a:t>
                      </a:r>
                    </a:p>
                    <a:p>
                      <a:pPr marL="560070" lvl="1" indent="-285750">
                        <a:spcBef>
                          <a:spcPts val="200"/>
                        </a:spcBef>
                        <a:spcAft>
                          <a:spcPts val="200"/>
                        </a:spcAft>
                        <a:buFont typeface="Calibri" panose="020F0502020204030204" pitchFamily="34" charset="0"/>
                        <a:buChar char="­"/>
                      </a:pPr>
                      <a:r>
                        <a:rPr lang="en-US" sz="1600" b="0" u="none" kern="1200" dirty="0">
                          <a:solidFill>
                            <a:schemeClr val="tx1"/>
                          </a:solidFill>
                          <a:effectLst/>
                          <a:latin typeface="+mn-lt"/>
                          <a:ea typeface="+mn-ea"/>
                          <a:cs typeface="+mn-cs"/>
                        </a:rPr>
                        <a:t>Continue </a:t>
                      </a:r>
                      <a:r>
                        <a:rPr lang="en-US" sz="1600" b="0" i="0" u="none" kern="1200" dirty="0">
                          <a:solidFill>
                            <a:schemeClr val="tx1"/>
                          </a:solidFill>
                          <a:effectLst/>
                          <a:latin typeface="+mn-lt"/>
                          <a:ea typeface="+mn-ea"/>
                          <a:cs typeface="+mn-cs"/>
                        </a:rPr>
                        <a:t>immunizations</a:t>
                      </a:r>
                      <a:r>
                        <a:rPr lang="en-US" sz="1600" b="0" u="none" kern="1200" dirty="0">
                          <a:solidFill>
                            <a:schemeClr val="tx1"/>
                          </a:solidFill>
                          <a:effectLst/>
                          <a:latin typeface="+mn-lt"/>
                          <a:ea typeface="+mn-ea"/>
                          <a:cs typeface="+mn-cs"/>
                        </a:rPr>
                        <a:t> until the patient has received all indicated vaccines (avoid live vaccines until CD4 count is &gt;200 cells/mm</a:t>
                      </a:r>
                      <a:r>
                        <a:rPr lang="en-US" sz="1600" b="0" u="none" kern="1200" baseline="30000" dirty="0">
                          <a:solidFill>
                            <a:schemeClr val="tx1"/>
                          </a:solidFill>
                          <a:effectLst/>
                          <a:latin typeface="+mn-lt"/>
                          <a:ea typeface="+mn-ea"/>
                          <a:cs typeface="+mn-cs"/>
                        </a:rPr>
                        <a:t>3</a:t>
                      </a:r>
                      <a:r>
                        <a:rPr lang="en-US" sz="1600" b="0" u="none" kern="1200" dirty="0">
                          <a:solidFill>
                            <a:schemeClr val="tx1"/>
                          </a:solidFill>
                          <a:effectLst/>
                          <a:latin typeface="+mn-lt"/>
                          <a:ea typeface="+mn-ea"/>
                          <a:cs typeface="+mn-cs"/>
                        </a:rPr>
                        <a:t>)</a:t>
                      </a:r>
                    </a:p>
                    <a:p>
                      <a:pPr marL="560070" lvl="1" indent="-285750">
                        <a:spcBef>
                          <a:spcPts val="200"/>
                        </a:spcBef>
                        <a:spcAft>
                          <a:spcPts val="200"/>
                        </a:spcAft>
                        <a:buFont typeface="Calibri" panose="020F0502020204030204" pitchFamily="34" charset="0"/>
                        <a:buChar char="­"/>
                      </a:pPr>
                      <a:r>
                        <a:rPr lang="en-US" sz="1600" b="0" u="none" kern="1200" dirty="0">
                          <a:solidFill>
                            <a:schemeClr val="tx1"/>
                          </a:solidFill>
                          <a:effectLst/>
                          <a:latin typeface="+mn-lt"/>
                          <a:ea typeface="+mn-ea"/>
                          <a:cs typeface="+mn-cs"/>
                        </a:rPr>
                        <a:t>Assess [d]: Comorbidity management, preventive and specialty care needs, psychosocial status, and urgent psychosocial needs </a:t>
                      </a:r>
                    </a:p>
                    <a:p>
                      <a:pPr marL="560070" lvl="1" indent="-285750">
                        <a:spcBef>
                          <a:spcPts val="200"/>
                        </a:spcBef>
                        <a:spcAft>
                          <a:spcPts val="200"/>
                        </a:spcAft>
                        <a:buFont typeface="Calibri" panose="020F0502020204030204" pitchFamily="34" charset="0"/>
                        <a:buChar char="­"/>
                      </a:pPr>
                      <a:r>
                        <a:rPr lang="en-US" sz="1600" b="0" u="none" kern="1200" dirty="0">
                          <a:solidFill>
                            <a:schemeClr val="tx1"/>
                          </a:solidFill>
                          <a:effectLst/>
                          <a:latin typeface="+mn-lt"/>
                          <a:ea typeface="+mn-ea"/>
                          <a:cs typeface="+mn-cs"/>
                        </a:rPr>
                        <a:t>Provide counseling, as above</a:t>
                      </a:r>
                      <a:endParaRPr lang="en-US" sz="1600" b="0" u="none" dirty="0">
                        <a:solidFill>
                          <a:schemeClr val="tx1"/>
                        </a:solidFill>
                      </a:endParaRPr>
                    </a:p>
                  </a:txBody>
                  <a:tcPr>
                    <a:solidFill>
                      <a:srgbClr val="EBF0F9"/>
                    </a:solidFill>
                  </a:tcPr>
                </a:tc>
                <a:extLst>
                  <a:ext uri="{0D108BD9-81ED-4DB2-BD59-A6C34878D82A}">
                    <a16:rowId xmlns:a16="http://schemas.microsoft.com/office/drawing/2014/main" val="667067045"/>
                  </a:ext>
                </a:extLst>
              </a:tr>
            </a:tbl>
          </a:graphicData>
        </a:graphic>
      </p:graphicFrame>
    </p:spTree>
    <p:extLst>
      <p:ext uri="{BB962C8B-B14F-4D97-AF65-F5344CB8AC3E}">
        <p14:creationId xmlns:p14="http://schemas.microsoft.com/office/powerpoint/2010/main" val="3347831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4E366-2DC4-48BA-A81B-08892A945D09}"/>
              </a:ext>
            </a:extLst>
          </p:cNvPr>
          <p:cNvSpPr>
            <a:spLocks noGrp="1"/>
          </p:cNvSpPr>
          <p:nvPr>
            <p:ph type="title"/>
          </p:nvPr>
        </p:nvSpPr>
        <p:spPr>
          <a:xfrm>
            <a:off x="275417" y="723735"/>
            <a:ext cx="10072674" cy="414600"/>
          </a:xfrm>
        </p:spPr>
        <p:txBody>
          <a:bodyPr>
            <a:noAutofit/>
          </a:bodyPr>
          <a:lstStyle/>
          <a:p>
            <a:r>
              <a:rPr lang="en-US" sz="3600" dirty="0">
                <a:effectLst/>
              </a:rPr>
              <a:t>Flowchart 2, notes:</a:t>
            </a:r>
            <a:endParaRPr lang="en-US" sz="3600" dirty="0"/>
          </a:p>
        </p:txBody>
      </p:sp>
      <p:sp>
        <p:nvSpPr>
          <p:cNvPr id="4" name="Footer Placeholder 3">
            <a:extLst>
              <a:ext uri="{FF2B5EF4-FFF2-40B4-BE49-F238E27FC236}">
                <a16:creationId xmlns:a16="http://schemas.microsoft.com/office/drawing/2014/main" id="{CBC5FEFB-8BFA-4958-A30B-D60D006064A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916EAEB-2D35-4180-A3E9-56B84807649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C59DC37-5B42-494D-B229-722DE404AE44}"/>
              </a:ext>
            </a:extLst>
          </p:cNvPr>
          <p:cNvSpPr>
            <a:spLocks noGrp="1"/>
          </p:cNvSpPr>
          <p:nvPr>
            <p:ph type="dt" sz="half" idx="2"/>
          </p:nvPr>
        </p:nvSpPr>
        <p:spPr/>
        <p:txBody>
          <a:bodyPr/>
          <a:lstStyle/>
          <a:p>
            <a:r>
              <a:rPr lang="en-US" dirty="0"/>
              <a:t>July 2024</a:t>
            </a:r>
          </a:p>
        </p:txBody>
      </p:sp>
      <p:graphicFrame>
        <p:nvGraphicFramePr>
          <p:cNvPr id="8" name="Table 7">
            <a:extLst>
              <a:ext uri="{FF2B5EF4-FFF2-40B4-BE49-F238E27FC236}">
                <a16:creationId xmlns:a16="http://schemas.microsoft.com/office/drawing/2014/main" id="{A65C4BDE-FDD9-423B-93B8-3477E5DAABDD}"/>
              </a:ext>
            </a:extLst>
          </p:cNvPr>
          <p:cNvGraphicFramePr>
            <a:graphicFrameLocks noGrp="1"/>
          </p:cNvGraphicFramePr>
          <p:nvPr>
            <p:extLst>
              <p:ext uri="{D42A27DB-BD31-4B8C-83A1-F6EECF244321}">
                <p14:modId xmlns:p14="http://schemas.microsoft.com/office/powerpoint/2010/main" val="3873657056"/>
              </p:ext>
            </p:extLst>
          </p:nvPr>
        </p:nvGraphicFramePr>
        <p:xfrm>
          <a:off x="275417" y="1357008"/>
          <a:ext cx="11641166" cy="3728898"/>
        </p:xfrm>
        <a:graphic>
          <a:graphicData uri="http://schemas.openxmlformats.org/drawingml/2006/table">
            <a:tbl>
              <a:tblPr firstRow="1" bandRow="1">
                <a:tableStyleId>{5C22544A-7EE6-4342-B048-85BDC9FD1C3A}</a:tableStyleId>
              </a:tblPr>
              <a:tblGrid>
                <a:gridCol w="11641166">
                  <a:extLst>
                    <a:ext uri="{9D8B030D-6E8A-4147-A177-3AD203B41FA5}">
                      <a16:colId xmlns:a16="http://schemas.microsoft.com/office/drawing/2014/main" val="2451621220"/>
                    </a:ext>
                  </a:extLst>
                </a:gridCol>
              </a:tblGrid>
              <a:tr h="3728898">
                <a:tc>
                  <a:txBody>
                    <a:bodyPr/>
                    <a:lstStyle/>
                    <a:p>
                      <a:pPr marL="342900" lvl="0" indent="-342900">
                        <a:spcBef>
                          <a:spcPts val="300"/>
                        </a:spcBef>
                        <a:spcAft>
                          <a:spcPts val="300"/>
                        </a:spcAft>
                        <a:buFont typeface="+mj-lt"/>
                        <a:buAutoNum type="alphaLcPeriod"/>
                      </a:pPr>
                      <a:r>
                        <a:rPr lang="en-US" sz="1800" b="0" kern="1200" dirty="0">
                          <a:solidFill>
                            <a:schemeClr val="tx1"/>
                          </a:solidFill>
                          <a:effectLst/>
                          <a:latin typeface="+mn-lt"/>
                          <a:ea typeface="+mn-ea"/>
                          <a:cs typeface="+mn-cs"/>
                        </a:rPr>
                        <a:t>Monitor for potential long-term effects of HIV and ART (e.g., bone density changes, dyslipidemia, weight gain, and renal dysfunction) and for comorbidities that occur more often and at younger ages in people with HIV, including atherosclerotic heart disease, non-HIV-related malignancies, renal disease, liver disease, chronic obstructive pulmonary disease, neurocognitive dysfunction, depression, and frailty.</a:t>
                      </a:r>
                    </a:p>
                    <a:p>
                      <a:pPr marL="342900" lvl="0" indent="-342900">
                        <a:spcBef>
                          <a:spcPts val="300"/>
                        </a:spcBef>
                        <a:spcAft>
                          <a:spcPts val="300"/>
                        </a:spcAft>
                        <a:buFont typeface="+mj-lt"/>
                        <a:buAutoNum type="alphaLcPeriod"/>
                      </a:pPr>
                      <a:r>
                        <a:rPr lang="en-US" sz="1800" b="0" kern="1200" dirty="0">
                          <a:solidFill>
                            <a:schemeClr val="tx1"/>
                          </a:solidFill>
                          <a:effectLst/>
                          <a:latin typeface="+mn-lt"/>
                          <a:ea typeface="+mn-ea"/>
                          <a:cs typeface="+mn-cs"/>
                        </a:rPr>
                        <a:t>Recent studies have found that smoking and hypertension contribute significantly to morbidity, regardless of HIV-related risk </a:t>
                      </a:r>
                      <a:r>
                        <a:rPr lang="en-US" sz="1800" b="0" u="none" kern="1200" dirty="0">
                          <a:solidFill>
                            <a:schemeClr val="tx1"/>
                          </a:solidFill>
                          <a:effectLst/>
                          <a:latin typeface="+mn-lt"/>
                          <a:ea typeface="+mn-ea"/>
                          <a:cs typeface="+mn-cs"/>
                        </a:rPr>
                        <a:t>factors, such as CD4 cell count or viral load.</a:t>
                      </a:r>
                    </a:p>
                    <a:p>
                      <a:pPr marL="342900" lvl="0" indent="-342900">
                        <a:spcBef>
                          <a:spcPts val="300"/>
                        </a:spcBef>
                        <a:spcAft>
                          <a:spcPts val="300"/>
                        </a:spcAft>
                        <a:buFont typeface="+mj-lt"/>
                        <a:buAutoNum type="alphaLcPeriod"/>
                      </a:pPr>
                      <a:r>
                        <a:rPr lang="en-US" sz="1800" b="0" u="none" kern="1200" dirty="0">
                          <a:solidFill>
                            <a:schemeClr val="tx1"/>
                          </a:solidFill>
                          <a:effectLst/>
                          <a:latin typeface="+mn-lt"/>
                          <a:ea typeface="+mn-ea"/>
                          <a:cs typeface="+mn-cs"/>
                        </a:rPr>
                        <a:t>Ongoing discussion and patient education regarding HIV disclosure, principles of U=U, PrEP</a:t>
                      </a:r>
                      <a:r>
                        <a:rPr lang="en-US" sz="1800" b="0" u="none" strike="noStrike" kern="1200" dirty="0">
                          <a:solidFill>
                            <a:schemeClr val="tx1"/>
                          </a:solidFill>
                          <a:effectLst/>
                          <a:latin typeface="+mn-lt"/>
                          <a:ea typeface="+mn-ea"/>
                          <a:cs typeface="+mn-cs"/>
                        </a:rPr>
                        <a:t> and </a:t>
                      </a:r>
                      <a:r>
                        <a:rPr lang="en-US" sz="1800" b="0" u="none" kern="1200" dirty="0">
                          <a:solidFill>
                            <a:schemeClr val="tx1"/>
                          </a:solidFill>
                          <a:effectLst/>
                          <a:latin typeface="+mn-lt"/>
                          <a:ea typeface="+mn-ea"/>
                          <a:cs typeface="+mn-cs"/>
                        </a:rPr>
                        <a:t>PEP for sex partners, and harm reduction is recommended.</a:t>
                      </a:r>
                    </a:p>
                    <a:p>
                      <a:pPr marL="342900" indent="-342900">
                        <a:spcBef>
                          <a:spcPts val="300"/>
                        </a:spcBef>
                        <a:spcAft>
                          <a:spcPts val="300"/>
                        </a:spcAft>
                        <a:buFont typeface="+mj-lt"/>
                        <a:buAutoNum type="alphaLcPeriod"/>
                      </a:pPr>
                      <a:r>
                        <a:rPr lang="en-US" sz="1800" b="0" kern="1200" dirty="0">
                          <a:solidFill>
                            <a:schemeClr val="tx1"/>
                          </a:solidFill>
                          <a:effectLst/>
                          <a:latin typeface="+mn-lt"/>
                          <a:ea typeface="+mn-ea"/>
                          <a:cs typeface="+mn-cs"/>
                        </a:rPr>
                        <a:t>Ongoing surveillance for diseases transmitted through the same routes as HIV, including HCV, HBV, HPV, and other STIs, is recommended.</a:t>
                      </a:r>
                      <a:endParaRPr lang="en-US" sz="1700" b="0" u="none" kern="1200" dirty="0">
                        <a:solidFill>
                          <a:schemeClr val="tx1"/>
                        </a:solidFill>
                        <a:effectLst/>
                        <a:latin typeface="+mn-lt"/>
                        <a:ea typeface="+mn-ea"/>
                        <a:cs typeface="+mn-cs"/>
                      </a:endParaRPr>
                    </a:p>
                  </a:txBody>
                  <a:tcPr marL="68580" marR="68580" marT="0" marB="0">
                    <a:noFill/>
                  </a:tcPr>
                </a:tc>
                <a:extLst>
                  <a:ext uri="{0D108BD9-81ED-4DB2-BD59-A6C34878D82A}">
                    <a16:rowId xmlns:a16="http://schemas.microsoft.com/office/drawing/2014/main" val="667067045"/>
                  </a:ext>
                </a:extLst>
              </a:tr>
            </a:tbl>
          </a:graphicData>
        </a:graphic>
      </p:graphicFrame>
    </p:spTree>
    <p:extLst>
      <p:ext uri="{BB962C8B-B14F-4D97-AF65-F5344CB8AC3E}">
        <p14:creationId xmlns:p14="http://schemas.microsoft.com/office/powerpoint/2010/main" val="25722846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4E366-2DC4-48BA-A81B-08892A945D09}"/>
              </a:ext>
            </a:extLst>
          </p:cNvPr>
          <p:cNvSpPr>
            <a:spLocks noGrp="1"/>
          </p:cNvSpPr>
          <p:nvPr>
            <p:ph type="title"/>
          </p:nvPr>
        </p:nvSpPr>
        <p:spPr>
          <a:xfrm>
            <a:off x="264693" y="136525"/>
            <a:ext cx="10072674" cy="675858"/>
          </a:xfrm>
        </p:spPr>
        <p:txBody>
          <a:bodyPr>
            <a:normAutofit fontScale="90000"/>
          </a:bodyPr>
          <a:lstStyle/>
          <a:p>
            <a:r>
              <a:rPr lang="en-US" sz="3600" dirty="0">
                <a:effectLst/>
              </a:rPr>
              <a:t>Flowchart 3: Initial Visit, HIV Confirmed, NOT Taking ART</a:t>
            </a:r>
            <a:endParaRPr lang="en-US" sz="3600" dirty="0"/>
          </a:p>
        </p:txBody>
      </p:sp>
      <p:graphicFrame>
        <p:nvGraphicFramePr>
          <p:cNvPr id="8" name="Table 7">
            <a:extLst>
              <a:ext uri="{FF2B5EF4-FFF2-40B4-BE49-F238E27FC236}">
                <a16:creationId xmlns:a16="http://schemas.microsoft.com/office/drawing/2014/main" id="{A65C4BDE-FDD9-423B-93B8-3477E5DAABDD}"/>
              </a:ext>
            </a:extLst>
          </p:cNvPr>
          <p:cNvGraphicFramePr>
            <a:graphicFrameLocks noGrp="1"/>
          </p:cNvGraphicFramePr>
          <p:nvPr>
            <p:extLst>
              <p:ext uri="{D42A27DB-BD31-4B8C-83A1-F6EECF244321}">
                <p14:modId xmlns:p14="http://schemas.microsoft.com/office/powerpoint/2010/main" val="903016864"/>
              </p:ext>
            </p:extLst>
          </p:nvPr>
        </p:nvGraphicFramePr>
        <p:xfrm>
          <a:off x="264693" y="812383"/>
          <a:ext cx="11662611" cy="6196155"/>
        </p:xfrm>
        <a:graphic>
          <a:graphicData uri="http://schemas.openxmlformats.org/drawingml/2006/table">
            <a:tbl>
              <a:tblPr firstRow="1" bandRow="1">
                <a:tableStyleId>{5C22544A-7EE6-4342-B048-85BDC9FD1C3A}</a:tableStyleId>
              </a:tblPr>
              <a:tblGrid>
                <a:gridCol w="8057186">
                  <a:extLst>
                    <a:ext uri="{9D8B030D-6E8A-4147-A177-3AD203B41FA5}">
                      <a16:colId xmlns:a16="http://schemas.microsoft.com/office/drawing/2014/main" val="2451621220"/>
                    </a:ext>
                  </a:extLst>
                </a:gridCol>
                <a:gridCol w="3605425">
                  <a:extLst>
                    <a:ext uri="{9D8B030D-6E8A-4147-A177-3AD203B41FA5}">
                      <a16:colId xmlns:a16="http://schemas.microsoft.com/office/drawing/2014/main" val="3137184023"/>
                    </a:ext>
                  </a:extLst>
                </a:gridCol>
              </a:tblGrid>
              <a:tr h="589927">
                <a:tc gridSpan="2">
                  <a:txBody>
                    <a:bodyPr/>
                    <a:lstStyle/>
                    <a:p>
                      <a:pPr algn="ctr"/>
                      <a:r>
                        <a:rPr lang="en-US" sz="1600" b="1" kern="1200" dirty="0">
                          <a:solidFill>
                            <a:schemeClr val="tx1"/>
                          </a:solidFill>
                          <a:effectLst/>
                          <a:latin typeface="+mn-lt"/>
                          <a:ea typeface="+mn-ea"/>
                          <a:cs typeface="+mn-cs"/>
                        </a:rPr>
                        <a:t>First visit with a new patient who has a confirmed HIV diagnosis and is NOT taking ART</a:t>
                      </a:r>
                    </a:p>
                    <a:p>
                      <a:pPr algn="ctr"/>
                      <a:r>
                        <a:rPr lang="en-US" sz="1600" b="0" i="1" kern="1200" spc="-20" baseline="0" dirty="0">
                          <a:solidFill>
                            <a:schemeClr val="tx1"/>
                          </a:solidFill>
                          <a:effectLst/>
                          <a:latin typeface="+mn-lt"/>
                          <a:ea typeface="+mn-ea"/>
                          <a:cs typeface="+mn-cs"/>
                        </a:rPr>
                        <a:t>Note: Treat or refer for emergency care when a patient has red flag symptoms, e.g., fevers, dyspnea, severe headaches, mental status changes.</a:t>
                      </a:r>
                      <a:endParaRPr lang="en-US" sz="1600" b="0" spc="-20" baseline="0" dirty="0">
                        <a:solidFill>
                          <a:schemeClr val="tx1"/>
                        </a:solidFill>
                      </a:endParaRPr>
                    </a:p>
                  </a:txBody>
                  <a:tcPr>
                    <a:solidFill>
                      <a:srgbClr val="AEC8C3"/>
                    </a:solidFill>
                  </a:tcPr>
                </a:tc>
                <a:tc hMerge="1">
                  <a:txBody>
                    <a:bodyPr/>
                    <a:lstStyle/>
                    <a:p>
                      <a:endParaRPr lang="en-US" dirty="0"/>
                    </a:p>
                  </a:txBody>
                  <a:tcPr>
                    <a:solidFill>
                      <a:srgbClr val="523178"/>
                    </a:solidFill>
                  </a:tcPr>
                </a:tc>
                <a:extLst>
                  <a:ext uri="{0D108BD9-81ED-4DB2-BD59-A6C34878D82A}">
                    <a16:rowId xmlns:a16="http://schemas.microsoft.com/office/drawing/2014/main" val="2807075472"/>
                  </a:ext>
                </a:extLst>
              </a:tr>
              <a:tr h="275488">
                <a:tc>
                  <a:txBody>
                    <a:bodyPr/>
                    <a:lstStyle/>
                    <a:p>
                      <a:pPr algn="ctr"/>
                      <a:r>
                        <a:rPr lang="en-US" sz="1400" u="none" dirty="0">
                          <a:solidFill>
                            <a:srgbClr val="405E58"/>
                          </a:solidFill>
                          <a:latin typeface="+mn-lt"/>
                          <a:sym typeface="Wingdings" panose="05000000000000000000" pitchFamily="2" charset="2"/>
                        </a:rPr>
                        <a:t></a:t>
                      </a:r>
                      <a:endParaRPr lang="en-US" sz="1400" u="none" dirty="0">
                        <a:solidFill>
                          <a:srgbClr val="405E58"/>
                        </a:solidFill>
                        <a:latin typeface="+mn-lt"/>
                      </a:endParaRP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405E58"/>
                          </a:solidFill>
                          <a:sym typeface="Wingdings" panose="05000000000000000000" pitchFamily="2" charset="2"/>
                        </a:rPr>
                        <a:t></a:t>
                      </a:r>
                      <a:endParaRPr lang="en-US" sz="1400" dirty="0">
                        <a:solidFill>
                          <a:srgbClr val="405E58"/>
                        </a:solidFill>
                      </a:endParaRPr>
                    </a:p>
                  </a:txBody>
                  <a:tcPr>
                    <a:noFill/>
                  </a:tcPr>
                </a:tc>
                <a:extLst>
                  <a:ext uri="{0D108BD9-81ED-4DB2-BD59-A6C34878D82A}">
                    <a16:rowId xmlns:a16="http://schemas.microsoft.com/office/drawing/2014/main" val="1463793091"/>
                  </a:ext>
                </a:extLst>
              </a:tr>
              <a:tr h="4108346">
                <a:tc>
                  <a:txBody>
                    <a:bodyPr/>
                    <a:lstStyle/>
                    <a:p>
                      <a:pPr marL="0" marR="0">
                        <a:spcBef>
                          <a:spcPts val="600"/>
                        </a:spcBef>
                        <a:spcAft>
                          <a:spcPts val="300"/>
                        </a:spcAft>
                      </a:pPr>
                      <a:r>
                        <a:rPr lang="en-US" sz="1400" b="1" u="none" spc="-20" baseline="0" dirty="0">
                          <a:solidFill>
                            <a:srgbClr val="000000"/>
                          </a:solidFill>
                          <a:effectLst/>
                          <a:latin typeface="+mn-lt"/>
                          <a:ea typeface="Merriweather Sans Light" pitchFamily="2" charset="0"/>
                          <a:cs typeface="Merriweather Sans Light" pitchFamily="2" charset="0"/>
                        </a:rPr>
                        <a:t>ART-experienced:</a:t>
                      </a:r>
                      <a:endParaRPr lang="en-US" sz="1400" u="none" spc="-20" baseline="0" dirty="0">
                        <a:effectLst/>
                        <a:latin typeface="+mn-lt"/>
                        <a:ea typeface="Calibri" panose="020F0502020204030204" pitchFamily="34" charset="0"/>
                      </a:endParaRPr>
                    </a:p>
                    <a:p>
                      <a:pPr marL="182880" marR="0" lvl="0" indent="-182880">
                        <a:spcBef>
                          <a:spcPts val="100"/>
                        </a:spcBef>
                        <a:spcAft>
                          <a:spcPts val="100"/>
                        </a:spcAft>
                        <a:buSzPct val="100000"/>
                        <a:buFont typeface="Symbol" panose="05050102010706020507" pitchFamily="18" charset="2"/>
                        <a:buChar char=""/>
                      </a:pPr>
                      <a:r>
                        <a:rPr lang="en-US" sz="1400" u="none" spc="-20" baseline="0" dirty="0">
                          <a:solidFill>
                            <a:schemeClr val="tx1"/>
                          </a:solidFill>
                          <a:effectLst/>
                          <a:latin typeface="+mn-lt"/>
                          <a:ea typeface="Merriweather Sans Light" pitchFamily="2" charset="0"/>
                          <a:cs typeface="Merriweather Sans Light" pitchFamily="2" charset="0"/>
                        </a:rPr>
                        <a:t>Assess reasons for discontinuing ART, including any difficulties with adherence, accessibility, adverse effects, and drug-drug interactions</a:t>
                      </a:r>
                    </a:p>
                    <a:p>
                      <a:pPr marL="182880" marR="0" lvl="0" indent="-182880">
                        <a:spcBef>
                          <a:spcPts val="100"/>
                        </a:spcBef>
                        <a:spcAft>
                          <a:spcPts val="100"/>
                        </a:spcAft>
                        <a:buSzPct val="100000"/>
                        <a:buFont typeface="Symbol" panose="05050102010706020507" pitchFamily="18" charset="2"/>
                        <a:buChar char=""/>
                      </a:pPr>
                      <a:r>
                        <a:rPr lang="en-US" sz="1400" u="none" spc="-20" baseline="0" dirty="0">
                          <a:solidFill>
                            <a:schemeClr val="tx1"/>
                          </a:solidFill>
                          <a:effectLst/>
                          <a:latin typeface="+mn-lt"/>
                          <a:ea typeface="Merriweather Sans Light" pitchFamily="2" charset="0"/>
                          <a:cs typeface="Merriweather Sans Light" pitchFamily="2" charset="0"/>
                        </a:rPr>
                        <a:t>Consultation with an experienced HIV care provider may be helpful if the patient stopped ART due to viremia or adverse effects, including unmanageable drug-drug interactions</a:t>
                      </a:r>
                    </a:p>
                    <a:p>
                      <a:pPr marL="182880" marR="0" lvl="0" indent="-182880" algn="l" defTabSz="914400" rtl="0" eaLnBrk="1" fontAlgn="auto" latinLnBrk="0" hangingPunct="1">
                        <a:lnSpc>
                          <a:spcPct val="100000"/>
                        </a:lnSpc>
                        <a:spcBef>
                          <a:spcPts val="100"/>
                        </a:spcBef>
                        <a:spcAft>
                          <a:spcPts val="100"/>
                        </a:spcAft>
                        <a:buClrTx/>
                        <a:buSzPct val="100000"/>
                        <a:buFont typeface="Symbol" panose="05050102010706020507" pitchFamily="18" charset="2"/>
                        <a:buChar char=""/>
                        <a:tabLst/>
                        <a:defRPr/>
                      </a:pPr>
                      <a:r>
                        <a:rPr lang="en-US" sz="1400" u="none" spc="-20" baseline="0" dirty="0">
                          <a:solidFill>
                            <a:schemeClr val="tx1"/>
                          </a:solidFill>
                          <a:effectLst/>
                          <a:latin typeface="+mn-lt"/>
                          <a:ea typeface="Merriweather Sans Light" pitchFamily="2" charset="0"/>
                          <a:cs typeface="Merriweather Sans Light" pitchFamily="2" charset="0"/>
                        </a:rPr>
                        <a:t>Assess HIV treatment readiness; facilitate shared decision-making regarding ART options </a:t>
                      </a:r>
                      <a:r>
                        <a:rPr lang="en-US" sz="1400" u="none" kern="1200" spc="-20" baseline="0" dirty="0">
                          <a:solidFill>
                            <a:schemeClr val="dk1"/>
                          </a:solidFill>
                          <a:effectLst/>
                          <a:latin typeface="+mn-lt"/>
                          <a:ea typeface="+mn-ea"/>
                          <a:cs typeface="+mn-cs"/>
                        </a:rPr>
                        <a:t>[a]</a:t>
                      </a:r>
                      <a:endParaRPr lang="en-US" sz="1400" u="none" kern="1200" dirty="0">
                        <a:solidFill>
                          <a:schemeClr val="dk1"/>
                        </a:solidFill>
                        <a:effectLst/>
                        <a:latin typeface="+mn-lt"/>
                        <a:ea typeface="+mn-ea"/>
                        <a:cs typeface="+mn-cs"/>
                      </a:endParaRPr>
                    </a:p>
                    <a:p>
                      <a:pPr marL="0" marR="0" lvl="0" indent="0">
                        <a:spcBef>
                          <a:spcPts val="600"/>
                        </a:spcBef>
                        <a:spcAft>
                          <a:spcPts val="100"/>
                        </a:spcAft>
                        <a:buSzPct val="75000"/>
                        <a:buFont typeface="Calibri" panose="020F0502020204030204" pitchFamily="34" charset="0"/>
                        <a:buNone/>
                      </a:pPr>
                      <a:r>
                        <a:rPr lang="en-US" sz="1400" b="1" u="none" spc="-20" baseline="0" dirty="0">
                          <a:solidFill>
                            <a:schemeClr val="tx1"/>
                          </a:solidFill>
                          <a:effectLst/>
                          <a:latin typeface="+mn-lt"/>
                          <a:ea typeface="Merriweather Sans Light" pitchFamily="2" charset="0"/>
                          <a:cs typeface="Merriweather Sans Light" pitchFamily="2" charset="0"/>
                        </a:rPr>
                        <a:t>If the patient is ready and able to re-start ART:</a:t>
                      </a:r>
                    </a:p>
                    <a:p>
                      <a:pPr marL="182880" marR="0" lvl="0" indent="-182880">
                        <a:spcBef>
                          <a:spcPts val="100"/>
                        </a:spcBef>
                        <a:spcAft>
                          <a:spcPts val="100"/>
                        </a:spcAft>
                        <a:buSzPct val="80000"/>
                        <a:buFont typeface="Calibri" panose="020F0502020204030204" pitchFamily="34" charset="0"/>
                        <a:buChar char="●"/>
                      </a:pPr>
                      <a:r>
                        <a:rPr lang="en-US" sz="1400" u="none" spc="-20" baseline="0" dirty="0">
                          <a:solidFill>
                            <a:schemeClr val="tx1"/>
                          </a:solidFill>
                          <a:effectLst/>
                          <a:latin typeface="+mn-lt"/>
                          <a:ea typeface="Merriweather Sans Light" pitchFamily="2" charset="0"/>
                          <a:cs typeface="Merriweather Sans Light" pitchFamily="2" charset="0"/>
                        </a:rPr>
                        <a:t>Resume the most recent well-tolerated regimen; if previous regimen is not known, initiate INSTI-based regimen</a:t>
                      </a:r>
                    </a:p>
                    <a:p>
                      <a:pPr marL="182880" marR="0" lvl="0" indent="-182880">
                        <a:spcBef>
                          <a:spcPts val="100"/>
                        </a:spcBef>
                        <a:spcAft>
                          <a:spcPts val="100"/>
                        </a:spcAft>
                        <a:buSzPct val="80000"/>
                        <a:buFont typeface="Calibri" panose="020F0502020204030204" pitchFamily="34" charset="0"/>
                        <a:buChar char="●"/>
                      </a:pPr>
                      <a:r>
                        <a:rPr lang="en-US" sz="1400" u="none" spc="-20" baseline="0" dirty="0">
                          <a:solidFill>
                            <a:schemeClr val="tx1"/>
                          </a:solidFill>
                          <a:effectLst/>
                          <a:latin typeface="+mn-lt"/>
                          <a:ea typeface="Calibri" panose="020F0502020204030204" pitchFamily="34" charset="0"/>
                          <a:cs typeface="Times New Roman" panose="02020603050405020304" pitchFamily="18" charset="0"/>
                        </a:rPr>
                        <a:t>If patient has had previous virologic failure, consider resistance testing, including on proviral DNA (or archive genotype) at 2 to 4 weeks</a:t>
                      </a:r>
                    </a:p>
                    <a:p>
                      <a:pPr marL="182880" marR="0" lvl="0" indent="-182880">
                        <a:spcBef>
                          <a:spcPts val="100"/>
                        </a:spcBef>
                        <a:spcAft>
                          <a:spcPts val="100"/>
                        </a:spcAft>
                        <a:buSzPct val="80000"/>
                        <a:buFont typeface="Calibri" panose="020F0502020204030204" pitchFamily="34" charset="0"/>
                        <a:buChar char="●"/>
                      </a:pPr>
                      <a:r>
                        <a:rPr lang="en-US" sz="1400" u="none" spc="-20" baseline="0" dirty="0">
                          <a:solidFill>
                            <a:schemeClr val="tx1"/>
                          </a:solidFill>
                          <a:effectLst/>
                          <a:latin typeface="+mn-lt"/>
                          <a:ea typeface="Merriweather Sans Light" pitchFamily="2" charset="0"/>
                          <a:cs typeface="Merriweather Sans Light" pitchFamily="2" charset="0"/>
                        </a:rPr>
                        <a:t>If the previous ART regimen failed or was not well-tolerated, including due to drug-drug interactions, construct a new regimen and order resistance testing; note that archived genotype may have a role in identifying RAMs when standard genotype testing may not yield results, i.e., in patients with  prior treatment experience who have stopped taking ARVs for &gt;4 weeks or have a viral load &lt;1,000 copies/mL [a]</a:t>
                      </a:r>
                      <a:endParaRPr lang="en-US" sz="1400" u="none" spc="-20" baseline="0" dirty="0">
                        <a:solidFill>
                          <a:schemeClr val="tx1"/>
                        </a:solidFill>
                        <a:effectLst/>
                        <a:latin typeface="+mn-lt"/>
                        <a:ea typeface="Calibri" panose="020F0502020204030204" pitchFamily="34" charset="0"/>
                        <a:cs typeface="Times New Roman" panose="02020603050405020304" pitchFamily="18" charset="0"/>
                      </a:endParaRPr>
                    </a:p>
                    <a:p>
                      <a:pPr marL="0" marR="0" lvl="0" indent="0">
                        <a:spcBef>
                          <a:spcPts val="600"/>
                        </a:spcBef>
                        <a:spcAft>
                          <a:spcPts val="100"/>
                        </a:spcAft>
                        <a:buSzPts val="600"/>
                        <a:buFont typeface="Symbol" panose="05050102010706020507" pitchFamily="18" charset="2"/>
                        <a:buNone/>
                      </a:pPr>
                      <a:r>
                        <a:rPr lang="en-US" sz="1400" b="1" u="none" spc="-20" baseline="0" dirty="0">
                          <a:solidFill>
                            <a:schemeClr val="tx1"/>
                          </a:solidFill>
                          <a:effectLst/>
                          <a:latin typeface="+mn-lt"/>
                          <a:ea typeface="Merriweather Sans Light" pitchFamily="2" charset="0"/>
                          <a:cs typeface="Merriweather Sans Light" pitchFamily="2" charset="0"/>
                        </a:rPr>
                        <a:t>If the patient is not ready to re-start ART: </a:t>
                      </a:r>
                    </a:p>
                    <a:p>
                      <a:pPr marL="182880" marR="0" lvl="0" indent="-182880">
                        <a:spcBef>
                          <a:spcPts val="100"/>
                        </a:spcBef>
                        <a:spcAft>
                          <a:spcPts val="100"/>
                        </a:spcAft>
                        <a:buSzPct val="120000"/>
                        <a:buFont typeface="Arial" panose="020B0604020202020204" pitchFamily="34" charset="0"/>
                        <a:buChar char="•"/>
                      </a:pPr>
                      <a:r>
                        <a:rPr lang="en-US" sz="1400" u="none" spc="-20" baseline="0" dirty="0">
                          <a:solidFill>
                            <a:schemeClr val="tx1"/>
                          </a:solidFill>
                          <a:effectLst/>
                          <a:latin typeface="+mn-lt"/>
                          <a:ea typeface="Merriweather Sans Light" pitchFamily="2" charset="0"/>
                          <a:cs typeface="Merriweather Sans Light" pitchFamily="2" charset="0"/>
                        </a:rPr>
                        <a:t>Engage patient in motivational interviewing and address challenges related to comorbidities and psychosocial factors </a:t>
                      </a:r>
                    </a:p>
                    <a:p>
                      <a:pPr marL="182880" marR="0" lvl="0" indent="-182880">
                        <a:spcBef>
                          <a:spcPts val="100"/>
                        </a:spcBef>
                        <a:spcAft>
                          <a:spcPts val="100"/>
                        </a:spcAft>
                        <a:buSzPct val="120000"/>
                        <a:buFont typeface="Arial" panose="020B0604020202020204" pitchFamily="34" charset="0"/>
                        <a:buChar char="•"/>
                      </a:pPr>
                      <a:r>
                        <a:rPr lang="en-US" sz="1400" u="none" spc="-20" baseline="0" dirty="0">
                          <a:solidFill>
                            <a:schemeClr val="tx1"/>
                          </a:solidFill>
                          <a:effectLst/>
                          <a:latin typeface="+mn-lt"/>
                          <a:ea typeface="Merriweather Sans Light" pitchFamily="2" charset="0"/>
                          <a:cs typeface="Merriweather Sans Light" pitchFamily="2" charset="0"/>
                        </a:rPr>
                        <a:t>Schedule a return visit within 1 to 2 weeks to review test results and encourage ART initiation</a:t>
                      </a:r>
                    </a:p>
                  </a:txBody>
                  <a:tcPr marL="68580" marR="68580" marT="0" marB="0">
                    <a:solidFill>
                      <a:srgbClr val="D5E3E1"/>
                    </a:solidFill>
                  </a:tcPr>
                </a:tc>
                <a:tc>
                  <a:txBody>
                    <a:bodyPr/>
                    <a:lstStyle/>
                    <a:p>
                      <a:pPr marL="0" marR="0">
                        <a:spcBef>
                          <a:spcPts val="600"/>
                        </a:spcBef>
                        <a:spcAft>
                          <a:spcPts val="300"/>
                        </a:spcAft>
                      </a:pPr>
                      <a:r>
                        <a:rPr lang="en-US" sz="1400" b="1" spc="-20" baseline="0" dirty="0">
                          <a:solidFill>
                            <a:srgbClr val="000000"/>
                          </a:solidFill>
                          <a:effectLst/>
                          <a:latin typeface="+mn-lt"/>
                          <a:ea typeface="Merriweather Sans Light" pitchFamily="2" charset="0"/>
                          <a:cs typeface="Merriweather Sans Light" pitchFamily="2" charset="0"/>
                        </a:rPr>
                        <a:t>ART-naive:</a:t>
                      </a:r>
                      <a:endParaRPr lang="en-US" sz="1400" spc="-20" baseline="0" dirty="0">
                        <a:effectLst/>
                        <a:latin typeface="+mn-lt"/>
                        <a:ea typeface="Calibri" panose="020F0502020204030204" pitchFamily="34" charset="0"/>
                      </a:endParaRPr>
                    </a:p>
                    <a:p>
                      <a:pPr marL="182880" marR="0" lvl="0" indent="-182880">
                        <a:spcBef>
                          <a:spcPts val="100"/>
                        </a:spcBef>
                        <a:spcAft>
                          <a:spcPts val="100"/>
                        </a:spcAft>
                        <a:buSzPct val="130000"/>
                        <a:buFont typeface="Arial" panose="020B0604020202020204" pitchFamily="34" charset="0"/>
                        <a:buChar char="•"/>
                      </a:pPr>
                      <a:r>
                        <a:rPr lang="en-US" sz="1400" u="none" spc="-20" baseline="0" dirty="0">
                          <a:solidFill>
                            <a:schemeClr val="tx1"/>
                          </a:solidFill>
                          <a:effectLst/>
                          <a:latin typeface="+mn-lt"/>
                          <a:ea typeface="Merriweather Sans Light" pitchFamily="2" charset="0"/>
                          <a:cs typeface="Merriweather Sans Light" pitchFamily="2" charset="0"/>
                        </a:rPr>
                        <a:t>Assess HIV treatment readiness and facilitate </a:t>
                      </a:r>
                      <a:r>
                        <a:rPr lang="en-US" sz="1400" u="none" strike="noStrike" spc="-20" baseline="0" dirty="0">
                          <a:solidFill>
                            <a:schemeClr val="tx1"/>
                          </a:solidFill>
                          <a:effectLst/>
                          <a:latin typeface="+mn-lt"/>
                          <a:ea typeface="Merriweather Sans Light" pitchFamily="2" charset="0"/>
                          <a:cs typeface="Merriweather Sans Light" pitchFamily="2" charset="0"/>
                        </a:rPr>
                        <a:t>shared decision-making</a:t>
                      </a:r>
                      <a:r>
                        <a:rPr lang="en-US" sz="1400" u="none" spc="-20" baseline="0" dirty="0">
                          <a:solidFill>
                            <a:schemeClr val="tx1"/>
                          </a:solidFill>
                          <a:effectLst/>
                          <a:latin typeface="+mn-lt"/>
                          <a:ea typeface="Merriweather Sans Light" pitchFamily="2" charset="0"/>
                          <a:cs typeface="Merriweather Sans Light" pitchFamily="2" charset="0"/>
                        </a:rPr>
                        <a:t> regarding ART initiation</a:t>
                      </a:r>
                    </a:p>
                    <a:p>
                      <a:pPr marL="182880" marR="0" lvl="0" indent="-182880">
                        <a:spcBef>
                          <a:spcPts val="100"/>
                        </a:spcBef>
                        <a:spcAft>
                          <a:spcPts val="100"/>
                        </a:spcAft>
                        <a:buSzPct val="130000"/>
                        <a:buFont typeface="Arial" panose="020B0604020202020204" pitchFamily="34" charset="0"/>
                        <a:buChar char="•"/>
                      </a:pPr>
                      <a:r>
                        <a:rPr lang="en-US" sz="1400" u="none" spc="-20" baseline="0" dirty="0">
                          <a:solidFill>
                            <a:schemeClr val="tx1"/>
                          </a:solidFill>
                          <a:effectLst/>
                          <a:latin typeface="+mn-lt"/>
                          <a:ea typeface="Merriweather Sans Light" pitchFamily="2" charset="0"/>
                          <a:cs typeface="Merriweather Sans Light" pitchFamily="2" charset="0"/>
                        </a:rPr>
                        <a:t>Strongly recommend and offer same-day or rapid ART</a:t>
                      </a:r>
                    </a:p>
                    <a:p>
                      <a:pPr marL="0" marR="0" lvl="0" indent="0">
                        <a:spcBef>
                          <a:spcPts val="600"/>
                        </a:spcBef>
                        <a:spcAft>
                          <a:spcPts val="300"/>
                        </a:spcAft>
                        <a:buSzPts val="600"/>
                        <a:buFont typeface="Symbol" panose="05050102010706020507" pitchFamily="18" charset="2"/>
                        <a:buNone/>
                      </a:pPr>
                      <a:r>
                        <a:rPr lang="en-US" sz="1400" b="1" u="none" spc="-20" baseline="0" dirty="0">
                          <a:solidFill>
                            <a:schemeClr val="tx1"/>
                          </a:solidFill>
                          <a:effectLst/>
                          <a:latin typeface="+mn-lt"/>
                          <a:ea typeface="Merriweather Sans Light" pitchFamily="2" charset="0"/>
                          <a:cs typeface="Merriweather Sans Light" pitchFamily="2" charset="0"/>
                        </a:rPr>
                        <a:t>If the patient is not ready to initiate ART: </a:t>
                      </a:r>
                      <a:endParaRPr lang="en-US" sz="1400" u="none" spc="-20" baseline="0" dirty="0">
                        <a:solidFill>
                          <a:schemeClr val="tx1"/>
                        </a:solidFill>
                        <a:effectLst/>
                        <a:latin typeface="+mn-lt"/>
                        <a:ea typeface="Merriweather Sans Light" pitchFamily="2" charset="0"/>
                        <a:cs typeface="Merriweather Sans Light" pitchFamily="2" charset="0"/>
                      </a:endParaRPr>
                    </a:p>
                    <a:p>
                      <a:pPr marL="182880" marR="0" lvl="0" indent="-182880">
                        <a:spcBef>
                          <a:spcPts val="100"/>
                        </a:spcBef>
                        <a:spcAft>
                          <a:spcPts val="100"/>
                        </a:spcAft>
                        <a:buSzPct val="130000"/>
                        <a:buFont typeface="Arial" panose="020B0604020202020204" pitchFamily="34" charset="0"/>
                        <a:buChar char="•"/>
                      </a:pPr>
                      <a:r>
                        <a:rPr lang="en-US" sz="1400" u="none" spc="-20" baseline="0" dirty="0">
                          <a:solidFill>
                            <a:schemeClr val="tx1"/>
                          </a:solidFill>
                          <a:effectLst/>
                          <a:latin typeface="+mn-lt"/>
                          <a:ea typeface="Calibri" panose="020F0502020204030204" pitchFamily="34" charset="0"/>
                          <a:cs typeface="Times New Roman" panose="02020603050405020304" pitchFamily="18" charset="0"/>
                        </a:rPr>
                        <a:t>Engage patient in motivational interviewing</a:t>
                      </a:r>
                    </a:p>
                    <a:p>
                      <a:pPr marL="182880" marR="0" lvl="0" indent="-182880">
                        <a:spcBef>
                          <a:spcPts val="100"/>
                        </a:spcBef>
                        <a:spcAft>
                          <a:spcPts val="100"/>
                        </a:spcAft>
                        <a:buSzPct val="130000"/>
                        <a:buFont typeface="Arial" panose="020B0604020202020204" pitchFamily="34" charset="0"/>
                        <a:buChar char="•"/>
                      </a:pPr>
                      <a:r>
                        <a:rPr lang="en-US" sz="1400" u="none" spc="-20" baseline="0" dirty="0">
                          <a:solidFill>
                            <a:schemeClr val="tx1"/>
                          </a:solidFill>
                          <a:effectLst/>
                          <a:latin typeface="+mn-lt"/>
                          <a:ea typeface="Calibri" panose="020F0502020204030204" pitchFamily="34" charset="0"/>
                          <a:cs typeface="Times New Roman" panose="02020603050405020304" pitchFamily="18" charset="0"/>
                        </a:rPr>
                        <a:t>Address challenges related to comorbidities and psychosocial factors </a:t>
                      </a:r>
                    </a:p>
                    <a:p>
                      <a:pPr marL="182880" marR="0" lvl="0" indent="-182880">
                        <a:spcBef>
                          <a:spcPts val="100"/>
                        </a:spcBef>
                        <a:spcAft>
                          <a:spcPts val="100"/>
                        </a:spcAft>
                        <a:buSzPct val="130000"/>
                        <a:buFont typeface="Arial" panose="020B0604020202020204" pitchFamily="34" charset="0"/>
                        <a:buChar char="•"/>
                      </a:pPr>
                      <a:r>
                        <a:rPr lang="en-US" sz="1400" u="none" spc="-20" baseline="0" dirty="0">
                          <a:solidFill>
                            <a:schemeClr val="tx1"/>
                          </a:solidFill>
                          <a:effectLst/>
                          <a:latin typeface="+mn-lt"/>
                          <a:ea typeface="Calibri" panose="020F0502020204030204" pitchFamily="34" charset="0"/>
                          <a:cs typeface="Times New Roman" panose="02020603050405020304" pitchFamily="18" charset="0"/>
                        </a:rPr>
                        <a:t>Provide education and counseling regarding HIV transmission prevention, condom use, and STI prevention, including doxy-PEP</a:t>
                      </a:r>
                    </a:p>
                    <a:p>
                      <a:pPr marL="182880" marR="0" lvl="0" indent="-182880">
                        <a:spcBef>
                          <a:spcPts val="100"/>
                        </a:spcBef>
                        <a:spcAft>
                          <a:spcPts val="100"/>
                        </a:spcAft>
                        <a:buSzPct val="130000"/>
                        <a:buFont typeface="Arial" panose="020B0604020202020204" pitchFamily="34" charset="0"/>
                        <a:buChar char="•"/>
                      </a:pPr>
                      <a:r>
                        <a:rPr lang="en-US" sz="1400" u="none" spc="-20" baseline="0" dirty="0">
                          <a:solidFill>
                            <a:schemeClr val="tx1"/>
                          </a:solidFill>
                          <a:effectLst/>
                          <a:latin typeface="+mn-lt"/>
                          <a:ea typeface="Calibri" panose="020F0502020204030204" pitchFamily="34" charset="0"/>
                          <a:cs typeface="Times New Roman" panose="02020603050405020304" pitchFamily="18" charset="0"/>
                        </a:rPr>
                        <a:t>Schedule a return visit within 1 to 2 weeks to review test results and encourage ART initiation</a:t>
                      </a:r>
                    </a:p>
                  </a:txBody>
                  <a:tcPr marL="68580" marR="68580" marT="0" marB="0">
                    <a:solidFill>
                      <a:srgbClr val="F8FAFA"/>
                    </a:solidFill>
                  </a:tcPr>
                </a:tc>
                <a:extLst>
                  <a:ext uri="{0D108BD9-81ED-4DB2-BD59-A6C34878D82A}">
                    <a16:rowId xmlns:a16="http://schemas.microsoft.com/office/drawing/2014/main" val="667067045"/>
                  </a:ext>
                </a:extLst>
              </a:tr>
              <a:tr h="8411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405E58"/>
                          </a:solidFill>
                          <a:sym typeface="Wingdings" panose="05000000000000000000" pitchFamily="2" charset="2"/>
                        </a:rPr>
                        <a:t></a:t>
                      </a:r>
                      <a:endParaRPr lang="en-US" sz="1800" dirty="0">
                        <a:solidFill>
                          <a:srgbClr val="405E58"/>
                        </a:solidFill>
                      </a:endParaRP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405E58"/>
                          </a:solidFill>
                          <a:sym typeface="Wingdings" panose="05000000000000000000" pitchFamily="2" charset="2"/>
                        </a:rPr>
                        <a:t></a:t>
                      </a:r>
                      <a:endParaRPr lang="en-US" sz="1800" dirty="0">
                        <a:solidFill>
                          <a:srgbClr val="405E58"/>
                        </a:solidFill>
                      </a:endParaRPr>
                    </a:p>
                  </a:txBody>
                  <a:tcPr>
                    <a:noFill/>
                  </a:tcPr>
                </a:tc>
                <a:extLst>
                  <a:ext uri="{0D108BD9-81ED-4DB2-BD59-A6C34878D82A}">
                    <a16:rowId xmlns:a16="http://schemas.microsoft.com/office/drawing/2014/main" val="2608071604"/>
                  </a:ext>
                </a:extLst>
              </a:tr>
            </a:tbl>
          </a:graphicData>
        </a:graphic>
      </p:graphicFrame>
    </p:spTree>
    <p:extLst>
      <p:ext uri="{BB962C8B-B14F-4D97-AF65-F5344CB8AC3E}">
        <p14:creationId xmlns:p14="http://schemas.microsoft.com/office/powerpoint/2010/main" val="2542377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2E244-9B93-41DA-8F2B-0BACE16B659B}"/>
              </a:ext>
            </a:extLst>
          </p:cNvPr>
          <p:cNvSpPr>
            <a:spLocks noGrp="1"/>
          </p:cNvSpPr>
          <p:nvPr>
            <p:ph type="title"/>
          </p:nvPr>
        </p:nvSpPr>
        <p:spPr>
          <a:xfrm>
            <a:off x="202770" y="149064"/>
            <a:ext cx="5097651" cy="901861"/>
          </a:xfrm>
        </p:spPr>
        <p:txBody>
          <a:bodyPr>
            <a:normAutofit/>
          </a:bodyPr>
          <a:lstStyle/>
          <a:p>
            <a:r>
              <a:rPr lang="en-US" sz="3600" dirty="0">
                <a:effectLst/>
              </a:rPr>
              <a:t>Purpose of This Guideline</a:t>
            </a:r>
          </a:p>
        </p:txBody>
      </p:sp>
      <p:sp>
        <p:nvSpPr>
          <p:cNvPr id="3" name="Content Placeholder 2">
            <a:extLst>
              <a:ext uri="{FF2B5EF4-FFF2-40B4-BE49-F238E27FC236}">
                <a16:creationId xmlns:a16="http://schemas.microsoft.com/office/drawing/2014/main" id="{81AC8ADF-6AA2-4AAB-AA5A-BA9CB169CA81}"/>
              </a:ext>
            </a:extLst>
          </p:cNvPr>
          <p:cNvSpPr>
            <a:spLocks noGrp="1"/>
          </p:cNvSpPr>
          <p:nvPr>
            <p:ph idx="1"/>
          </p:nvPr>
        </p:nvSpPr>
        <p:spPr>
          <a:xfrm>
            <a:off x="357751" y="1122570"/>
            <a:ext cx="11575943" cy="5233779"/>
          </a:xfrm>
        </p:spPr>
        <p:txBody>
          <a:bodyPr>
            <a:normAutofit/>
          </a:bodyPr>
          <a:lstStyle/>
          <a:p>
            <a:r>
              <a:rPr lang="en-US" dirty="0"/>
              <a:t>Increasing access to comprehensive primary care in their setting of choice for adults with HIV in New York State.</a:t>
            </a:r>
          </a:p>
          <a:p>
            <a:r>
              <a:rPr lang="en-US" dirty="0"/>
              <a:t>Clarifying that primary care for adults is generally the same for adults with and without HIV, while also clarifying medical care needs particular to adults with HIV.</a:t>
            </a:r>
          </a:p>
          <a:p>
            <a:r>
              <a:rPr lang="en-US" dirty="0"/>
              <a:t>Providing effective tools for all clinicians delivering comprehensive primary care to adults with HIV, including family practice clinicians, internists, and HIV or infectious diseases specialists.</a:t>
            </a:r>
          </a:p>
        </p:txBody>
      </p:sp>
      <p:sp>
        <p:nvSpPr>
          <p:cNvPr id="4" name="Footer Placeholder 3">
            <a:extLst>
              <a:ext uri="{FF2B5EF4-FFF2-40B4-BE49-F238E27FC236}">
                <a16:creationId xmlns:a16="http://schemas.microsoft.com/office/drawing/2014/main" id="{41BD1A8D-17C2-4E39-A1AD-CDF6E5EF95C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6E22788-754C-44A1-95B0-5E042AB431C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3651F65-4FC1-4CF7-85A7-B4751B8DB073}"/>
              </a:ext>
            </a:extLst>
          </p:cNvPr>
          <p:cNvSpPr>
            <a:spLocks noGrp="1"/>
          </p:cNvSpPr>
          <p:nvPr>
            <p:ph type="dt" sz="half" idx="2"/>
          </p:nvPr>
        </p:nvSpPr>
        <p:spPr/>
        <p:txBody>
          <a:bodyPr/>
          <a:lstStyle/>
          <a:p>
            <a:r>
              <a:rPr lang="en-US" dirty="0"/>
              <a:t>July 2024</a:t>
            </a:r>
          </a:p>
        </p:txBody>
      </p:sp>
    </p:spTree>
    <p:extLst>
      <p:ext uri="{BB962C8B-B14F-4D97-AF65-F5344CB8AC3E}">
        <p14:creationId xmlns:p14="http://schemas.microsoft.com/office/powerpoint/2010/main" val="35081641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4E366-2DC4-48BA-A81B-08892A945D09}"/>
              </a:ext>
            </a:extLst>
          </p:cNvPr>
          <p:cNvSpPr>
            <a:spLocks noGrp="1"/>
          </p:cNvSpPr>
          <p:nvPr>
            <p:ph type="title"/>
          </p:nvPr>
        </p:nvSpPr>
        <p:spPr>
          <a:xfrm>
            <a:off x="264695" y="156952"/>
            <a:ext cx="10072674" cy="473127"/>
          </a:xfrm>
        </p:spPr>
        <p:txBody>
          <a:bodyPr>
            <a:noAutofit/>
          </a:bodyPr>
          <a:lstStyle/>
          <a:p>
            <a:r>
              <a:rPr lang="en-US" sz="3600" dirty="0">
                <a:effectLst/>
              </a:rPr>
              <a:t>Flowchart 3, </a:t>
            </a:r>
            <a:r>
              <a:rPr lang="en-US" sz="2800" b="0" i="1" dirty="0">
                <a:effectLst/>
              </a:rPr>
              <a:t>continued</a:t>
            </a:r>
            <a:endParaRPr lang="en-US" sz="3600" b="0" i="1" dirty="0"/>
          </a:p>
        </p:txBody>
      </p:sp>
      <p:sp>
        <p:nvSpPr>
          <p:cNvPr id="6" name="Date Placeholder 5">
            <a:extLst>
              <a:ext uri="{FF2B5EF4-FFF2-40B4-BE49-F238E27FC236}">
                <a16:creationId xmlns:a16="http://schemas.microsoft.com/office/drawing/2014/main" id="{AC59DC37-5B42-494D-B229-722DE404AE44}"/>
              </a:ext>
            </a:extLst>
          </p:cNvPr>
          <p:cNvSpPr>
            <a:spLocks noGrp="1"/>
          </p:cNvSpPr>
          <p:nvPr>
            <p:ph type="dt" sz="half" idx="2"/>
          </p:nvPr>
        </p:nvSpPr>
        <p:spPr/>
        <p:txBody>
          <a:bodyPr/>
          <a:lstStyle/>
          <a:p>
            <a:r>
              <a:rPr lang="en-US" dirty="0"/>
              <a:t>July 2024</a:t>
            </a:r>
          </a:p>
        </p:txBody>
      </p:sp>
      <p:graphicFrame>
        <p:nvGraphicFramePr>
          <p:cNvPr id="8" name="Table 7">
            <a:extLst>
              <a:ext uri="{FF2B5EF4-FFF2-40B4-BE49-F238E27FC236}">
                <a16:creationId xmlns:a16="http://schemas.microsoft.com/office/drawing/2014/main" id="{A65C4BDE-FDD9-423B-93B8-3477E5DAABDD}"/>
              </a:ext>
            </a:extLst>
          </p:cNvPr>
          <p:cNvGraphicFramePr>
            <a:graphicFrameLocks noGrp="1"/>
          </p:cNvGraphicFramePr>
          <p:nvPr>
            <p:extLst>
              <p:ext uri="{D42A27DB-BD31-4B8C-83A1-F6EECF244321}">
                <p14:modId xmlns:p14="http://schemas.microsoft.com/office/powerpoint/2010/main" val="2757990819"/>
              </p:ext>
            </p:extLst>
          </p:nvPr>
        </p:nvGraphicFramePr>
        <p:xfrm>
          <a:off x="264695" y="701040"/>
          <a:ext cx="11662610" cy="5852160"/>
        </p:xfrm>
        <a:graphic>
          <a:graphicData uri="http://schemas.openxmlformats.org/drawingml/2006/table">
            <a:tbl>
              <a:tblPr firstRow="1" bandRow="1">
                <a:tableStyleId>{5C22544A-7EE6-4342-B048-85BDC9FD1C3A}</a:tableStyleId>
              </a:tblPr>
              <a:tblGrid>
                <a:gridCol w="5333672">
                  <a:extLst>
                    <a:ext uri="{9D8B030D-6E8A-4147-A177-3AD203B41FA5}">
                      <a16:colId xmlns:a16="http://schemas.microsoft.com/office/drawing/2014/main" val="2451621220"/>
                    </a:ext>
                  </a:extLst>
                </a:gridCol>
                <a:gridCol w="3153747">
                  <a:extLst>
                    <a:ext uri="{9D8B030D-6E8A-4147-A177-3AD203B41FA5}">
                      <a16:colId xmlns:a16="http://schemas.microsoft.com/office/drawing/2014/main" val="3137184023"/>
                    </a:ext>
                  </a:extLst>
                </a:gridCol>
                <a:gridCol w="3175191">
                  <a:extLst>
                    <a:ext uri="{9D8B030D-6E8A-4147-A177-3AD203B41FA5}">
                      <a16:colId xmlns:a16="http://schemas.microsoft.com/office/drawing/2014/main" val="1475534198"/>
                    </a:ext>
                  </a:extLst>
                </a:gridCol>
              </a:tblGrid>
              <a:tr h="286277">
                <a:tc gridSpan="3">
                  <a:txBody>
                    <a:bodyPr/>
                    <a:lstStyle/>
                    <a:p>
                      <a:pPr algn="l"/>
                      <a:r>
                        <a:rPr lang="en-US" sz="1800" b="1" kern="1200" dirty="0">
                          <a:solidFill>
                            <a:schemeClr val="tx1"/>
                          </a:solidFill>
                          <a:effectLst/>
                          <a:latin typeface="+mn-lt"/>
                          <a:ea typeface="+mn-ea"/>
                          <a:cs typeface="+mn-cs"/>
                        </a:rPr>
                        <a:t>All patients: </a:t>
                      </a:r>
                      <a:endParaRPr lang="en-US" sz="1800" b="0" dirty="0">
                        <a:solidFill>
                          <a:schemeClr val="tx1"/>
                        </a:solidFill>
                      </a:endParaRPr>
                    </a:p>
                  </a:txBody>
                  <a:tcPr>
                    <a:solidFill>
                      <a:srgbClr val="AEC8C3"/>
                    </a:solidFill>
                  </a:tcPr>
                </a:tc>
                <a:tc hMerge="1">
                  <a:txBody>
                    <a:bodyPr/>
                    <a:lstStyle/>
                    <a:p>
                      <a:endParaRPr lang="en-US" dirty="0"/>
                    </a:p>
                  </a:txBody>
                  <a:tcPr>
                    <a:solidFill>
                      <a:srgbClr val="523178"/>
                    </a:solidFill>
                  </a:tcPr>
                </a:tc>
                <a:tc hMerge="1">
                  <a:txBody>
                    <a:bodyPr/>
                    <a:lstStyle/>
                    <a:p>
                      <a:pPr algn="l"/>
                      <a:endParaRPr lang="en-US" sz="2000" b="0" dirty="0">
                        <a:solidFill>
                          <a:schemeClr val="tx1"/>
                        </a:solidFill>
                      </a:endParaRPr>
                    </a:p>
                  </a:txBody>
                  <a:tcPr>
                    <a:solidFill>
                      <a:srgbClr val="C2ABDD"/>
                    </a:solidFill>
                  </a:tcPr>
                </a:tc>
                <a:extLst>
                  <a:ext uri="{0D108BD9-81ED-4DB2-BD59-A6C34878D82A}">
                    <a16:rowId xmlns:a16="http://schemas.microsoft.com/office/drawing/2014/main" val="2807075472"/>
                  </a:ext>
                </a:extLst>
              </a:tr>
              <a:tr h="4127163">
                <a:tc>
                  <a:txBody>
                    <a:bodyPr/>
                    <a:lstStyle/>
                    <a:p>
                      <a:r>
                        <a:rPr lang="en-US" sz="1600" b="1" u="none" kern="1200" spc="-20" dirty="0">
                          <a:solidFill>
                            <a:schemeClr val="dk1"/>
                          </a:solidFill>
                          <a:effectLst/>
                          <a:latin typeface="+mn-lt"/>
                          <a:ea typeface="+mn-ea"/>
                          <a:cs typeface="+mn-cs"/>
                        </a:rPr>
                        <a:t>Obtain:</a:t>
                      </a:r>
                      <a:endParaRPr lang="en-US" sz="1600" u="none" kern="1200" spc="-20" dirty="0">
                        <a:solidFill>
                          <a:schemeClr val="dk1"/>
                        </a:solidFill>
                        <a:effectLst/>
                        <a:latin typeface="+mn-lt"/>
                        <a:ea typeface="+mn-ea"/>
                        <a:cs typeface="+mn-cs"/>
                      </a:endParaRP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Pronoun(s) and gender identity</a:t>
                      </a: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Patient concerns and goals</a:t>
                      </a:r>
                    </a:p>
                    <a:p>
                      <a:pPr marL="182880" lvl="0" indent="-182880">
                        <a:buFont typeface="Arial" panose="020B0604020202020204" pitchFamily="34" charset="0"/>
                        <a:buChar char="•"/>
                      </a:pPr>
                      <a:r>
                        <a:rPr lang="en-US" sz="1600" i="0" u="none" kern="1200" spc="-20" dirty="0">
                          <a:solidFill>
                            <a:schemeClr val="dk1"/>
                          </a:solidFill>
                          <a:effectLst/>
                          <a:latin typeface="+mn-lt"/>
                          <a:ea typeface="+mn-ea"/>
                          <a:cs typeface="+mn-cs"/>
                        </a:rPr>
                        <a:t>Comprehensive HIV history (see Checklist 1)</a:t>
                      </a:r>
                      <a:endParaRPr lang="en-US" sz="1600" u="none" kern="1200" spc="-20" dirty="0">
                        <a:solidFill>
                          <a:schemeClr val="dk1"/>
                        </a:solidFill>
                        <a:effectLst/>
                        <a:latin typeface="+mn-lt"/>
                        <a:ea typeface="+mn-ea"/>
                        <a:cs typeface="+mn-cs"/>
                      </a:endParaRP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Standard and HIV-specific medical, surgical, and family histories [b]</a:t>
                      </a: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Standard and HIV-specific ROS and physical exam, including sex organ inventory</a:t>
                      </a: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Current medications; note potential </a:t>
                      </a:r>
                      <a:r>
                        <a:rPr lang="en-US" sz="1600" i="0" u="none" kern="1200" spc="-20" dirty="0">
                          <a:solidFill>
                            <a:schemeClr val="dk1"/>
                          </a:solidFill>
                          <a:effectLst/>
                          <a:latin typeface="+mn-lt"/>
                          <a:ea typeface="+mn-ea"/>
                          <a:cs typeface="+mn-cs"/>
                        </a:rPr>
                        <a:t>drug-drug interactions</a:t>
                      </a:r>
                      <a:endParaRPr lang="en-US" sz="1600" u="none" kern="1200" spc="-20" dirty="0">
                        <a:solidFill>
                          <a:schemeClr val="dk1"/>
                        </a:solidFill>
                        <a:effectLst/>
                        <a:latin typeface="+mn-lt"/>
                        <a:ea typeface="+mn-ea"/>
                        <a:cs typeface="+mn-cs"/>
                      </a:endParaRPr>
                    </a:p>
                    <a:p>
                      <a:pPr marL="182880" lvl="0" indent="-182880">
                        <a:buFont typeface="Arial" panose="020B0604020202020204" pitchFamily="34" charset="0"/>
                        <a:buChar char="•"/>
                      </a:pPr>
                      <a:r>
                        <a:rPr lang="en-US" sz="1600" i="0" u="none" kern="1200" spc="-20" dirty="0">
                          <a:solidFill>
                            <a:schemeClr val="dk1"/>
                          </a:solidFill>
                          <a:effectLst/>
                          <a:latin typeface="+mn-lt"/>
                          <a:ea typeface="+mn-ea"/>
                          <a:cs typeface="+mn-cs"/>
                        </a:rPr>
                        <a:t>Immunization status</a:t>
                      </a:r>
                      <a:endParaRPr lang="en-US" sz="1600" u="none" kern="1200" spc="-20" dirty="0">
                        <a:solidFill>
                          <a:schemeClr val="dk1"/>
                        </a:solidFill>
                        <a:effectLst/>
                        <a:latin typeface="+mn-lt"/>
                        <a:ea typeface="+mn-ea"/>
                        <a:cs typeface="+mn-cs"/>
                      </a:endParaRPr>
                    </a:p>
                    <a:p>
                      <a:r>
                        <a:rPr lang="en-US" sz="1600" b="1" u="none" kern="1200" spc="-20" dirty="0">
                          <a:solidFill>
                            <a:schemeClr val="dk1"/>
                          </a:solidFill>
                          <a:effectLst/>
                          <a:latin typeface="+mn-lt"/>
                          <a:ea typeface="+mn-ea"/>
                          <a:cs typeface="+mn-cs"/>
                        </a:rPr>
                        <a:t>Provide counseling and patient education:</a:t>
                      </a:r>
                      <a:endParaRPr lang="en-US" sz="1600" u="none" kern="1200" spc="-20" dirty="0">
                        <a:solidFill>
                          <a:schemeClr val="dk1"/>
                        </a:solidFill>
                        <a:effectLst/>
                        <a:latin typeface="+mn-lt"/>
                        <a:ea typeface="+mn-ea"/>
                        <a:cs typeface="+mn-cs"/>
                      </a:endParaRPr>
                    </a:p>
                    <a:p>
                      <a:pPr marL="182880" lvl="0" indent="-182880">
                        <a:buFont typeface="Arial" panose="020B0604020202020204" pitchFamily="34" charset="0"/>
                        <a:buChar char="•"/>
                      </a:pPr>
                      <a:r>
                        <a:rPr lang="en-US" sz="1600" u="none" kern="1200" spc="-20" baseline="0" dirty="0">
                          <a:solidFill>
                            <a:schemeClr val="dk1"/>
                          </a:solidFill>
                          <a:effectLst/>
                          <a:latin typeface="+mn-lt"/>
                          <a:ea typeface="+mn-ea"/>
                          <a:cs typeface="+mn-cs"/>
                        </a:rPr>
                        <a:t>Benefits of ART, including rapid start and U=U</a:t>
                      </a: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HIV transmission prevention [d]</a:t>
                      </a: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HIV disclosure status</a:t>
                      </a: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Age-, sex-, and risk-based screening and preventive care recommendations, including immunizations</a:t>
                      </a: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Adherence requirements and support  resources</a:t>
                      </a: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Substance use treatment and harm reduction options</a:t>
                      </a:r>
                    </a:p>
                    <a:p>
                      <a:pPr marL="182880" indent="-182880">
                        <a:buFont typeface="Arial" panose="020B0604020202020204" pitchFamily="34" charset="0"/>
                        <a:buChar char="•"/>
                      </a:pPr>
                      <a:r>
                        <a:rPr lang="en-US" sz="1600" u="none" kern="1200" spc="-20" dirty="0">
                          <a:solidFill>
                            <a:schemeClr val="dk1"/>
                          </a:solidFill>
                          <a:effectLst/>
                          <a:latin typeface="+mn-lt"/>
                          <a:ea typeface="+mn-ea"/>
                          <a:cs typeface="+mn-cs"/>
                        </a:rPr>
                        <a:t>Sexual health, including STI prevention and other harm reduction options (e.g., doxy-PEP) [e]</a:t>
                      </a:r>
                      <a:endParaRPr lang="en-US" sz="1600" u="none" spc="-20" dirty="0">
                        <a:solidFill>
                          <a:srgbClr val="000000"/>
                        </a:solidFill>
                        <a:effectLst/>
                        <a:latin typeface="+mn-lt"/>
                        <a:ea typeface="Merriweather Sans Light" pitchFamily="2" charset="0"/>
                        <a:cs typeface="Merriweather Sans Light" pitchFamily="2" charset="0"/>
                      </a:endParaRPr>
                    </a:p>
                  </a:txBody>
                  <a:tcPr marL="68580" marR="68580" marT="0" marB="0">
                    <a:solidFill>
                      <a:srgbClr val="D5E3E1"/>
                    </a:solidFill>
                  </a:tcPr>
                </a:tc>
                <a:tc>
                  <a:txBody>
                    <a:bodyPr/>
                    <a:lstStyle/>
                    <a:p>
                      <a:r>
                        <a:rPr lang="en-US" sz="1600" b="1" u="none" kern="1200" spc="-20" dirty="0">
                          <a:solidFill>
                            <a:schemeClr val="dk1"/>
                          </a:solidFill>
                          <a:effectLst/>
                          <a:latin typeface="+mn-lt"/>
                          <a:ea typeface="+mn-ea"/>
                          <a:cs typeface="+mn-cs"/>
                        </a:rPr>
                        <a:t>Assess </a:t>
                      </a:r>
                      <a:r>
                        <a:rPr lang="en-US" sz="1600" u="none" kern="1200" spc="-20" dirty="0">
                          <a:solidFill>
                            <a:schemeClr val="dk1"/>
                          </a:solidFill>
                          <a:effectLst/>
                          <a:latin typeface="+mn-lt"/>
                          <a:ea typeface="+mn-ea"/>
                          <a:cs typeface="+mn-cs"/>
                        </a:rPr>
                        <a:t>(also see </a:t>
                      </a:r>
                      <a:r>
                        <a:rPr lang="en-US" sz="1600" i="0" u="none" kern="1200" spc="-20" dirty="0">
                          <a:solidFill>
                            <a:schemeClr val="dk1"/>
                          </a:solidFill>
                          <a:effectLst/>
                          <a:latin typeface="+mn-lt"/>
                          <a:ea typeface="+mn-ea"/>
                          <a:cs typeface="+mn-cs"/>
                        </a:rPr>
                        <a:t>Checklist 1</a:t>
                      </a:r>
                      <a:r>
                        <a:rPr lang="en-US" sz="1600" u="none" kern="1200" spc="-20" dirty="0">
                          <a:solidFill>
                            <a:schemeClr val="dk1"/>
                          </a:solidFill>
                          <a:effectLst/>
                          <a:latin typeface="+mn-lt"/>
                          <a:ea typeface="+mn-ea"/>
                          <a:cs typeface="+mn-cs"/>
                        </a:rPr>
                        <a:t>)</a:t>
                      </a:r>
                      <a:r>
                        <a:rPr lang="en-US" sz="1600" b="1" u="none" kern="1200" spc="-20" dirty="0">
                          <a:solidFill>
                            <a:schemeClr val="dk1"/>
                          </a:solidFill>
                          <a:effectLst/>
                          <a:latin typeface="+mn-lt"/>
                          <a:ea typeface="+mn-ea"/>
                          <a:cs typeface="+mn-cs"/>
                        </a:rPr>
                        <a:t>: </a:t>
                      </a:r>
                      <a:endParaRPr lang="en-US" sz="1600" u="none" kern="1200" spc="-20" dirty="0">
                        <a:solidFill>
                          <a:schemeClr val="dk1"/>
                        </a:solidFill>
                        <a:effectLst/>
                        <a:latin typeface="+mn-lt"/>
                        <a:ea typeface="+mn-ea"/>
                        <a:cs typeface="+mn-cs"/>
                      </a:endParaRP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Comorbidities [b]</a:t>
                      </a: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Symptoms of common opportunistic infections (PJP, TB, CMV, CM); initiate </a:t>
                      </a:r>
                      <a:r>
                        <a:rPr lang="en-US" sz="1600" i="0" u="none" kern="1200" spc="-20" dirty="0">
                          <a:solidFill>
                            <a:schemeClr val="dk1"/>
                          </a:solidFill>
                          <a:effectLst/>
                          <a:latin typeface="+mn-lt"/>
                          <a:ea typeface="+mn-ea"/>
                          <a:cs typeface="+mn-cs"/>
                        </a:rPr>
                        <a:t>OI prophylaxis</a:t>
                      </a:r>
                      <a:r>
                        <a:rPr lang="en-US" sz="1600" u="none" kern="1200" spc="-20" dirty="0">
                          <a:solidFill>
                            <a:schemeClr val="dk1"/>
                          </a:solidFill>
                          <a:effectLst/>
                          <a:latin typeface="+mn-lt"/>
                          <a:ea typeface="+mn-ea"/>
                          <a:cs typeface="+mn-cs"/>
                        </a:rPr>
                        <a:t> if the patient’s CD4 count is &lt;200 cells/mm</a:t>
                      </a:r>
                      <a:r>
                        <a:rPr lang="en-US" sz="1600" u="none" kern="1200" spc="-20" baseline="30000" dirty="0">
                          <a:solidFill>
                            <a:schemeClr val="dk1"/>
                          </a:solidFill>
                          <a:effectLst/>
                          <a:latin typeface="+mn-lt"/>
                          <a:ea typeface="+mn-ea"/>
                          <a:cs typeface="+mn-cs"/>
                        </a:rPr>
                        <a:t>3</a:t>
                      </a:r>
                      <a:endParaRPr lang="en-US" sz="1600" u="none" kern="1200" spc="-20" dirty="0">
                        <a:solidFill>
                          <a:schemeClr val="dk1"/>
                        </a:solidFill>
                        <a:effectLst/>
                        <a:latin typeface="+mn-lt"/>
                        <a:ea typeface="+mn-ea"/>
                        <a:cs typeface="+mn-cs"/>
                      </a:endParaRPr>
                    </a:p>
                    <a:p>
                      <a:pPr marL="182880" lvl="0" indent="-182880">
                        <a:buFont typeface="Arial" panose="020B0604020202020204" pitchFamily="34" charset="0"/>
                        <a:buChar char="•"/>
                      </a:pPr>
                      <a:r>
                        <a:rPr lang="en-US" sz="1600" i="0" u="none" kern="1200" spc="-20" dirty="0">
                          <a:solidFill>
                            <a:schemeClr val="dk1"/>
                          </a:solidFill>
                          <a:effectLst/>
                          <a:latin typeface="+mn-lt"/>
                          <a:ea typeface="+mn-ea"/>
                          <a:cs typeface="+mn-cs"/>
                        </a:rPr>
                        <a:t>Substance use</a:t>
                      </a:r>
                      <a:r>
                        <a:rPr lang="en-US" sz="1600" u="none" kern="1200" spc="-20" dirty="0">
                          <a:solidFill>
                            <a:schemeClr val="dk1"/>
                          </a:solidFill>
                          <a:effectLst/>
                          <a:latin typeface="+mn-lt"/>
                          <a:ea typeface="+mn-ea"/>
                          <a:cs typeface="+mn-cs"/>
                        </a:rPr>
                        <a:t>, including tobacco [c]; if high-risk, engage in shared decision-making regarding </a:t>
                      </a:r>
                      <a:r>
                        <a:rPr lang="en-US" sz="1600" i="0" u="none" kern="1200" spc="-20" dirty="0">
                          <a:solidFill>
                            <a:schemeClr val="dk1"/>
                          </a:solidFill>
                          <a:effectLst/>
                          <a:latin typeface="+mn-lt"/>
                          <a:ea typeface="+mn-ea"/>
                          <a:cs typeface="+mn-cs"/>
                        </a:rPr>
                        <a:t>SUD treatment</a:t>
                      </a:r>
                      <a:endParaRPr lang="en-US" sz="1600" u="none" kern="1200" spc="-20" dirty="0">
                        <a:solidFill>
                          <a:schemeClr val="dk1"/>
                        </a:solidFill>
                        <a:effectLst/>
                        <a:latin typeface="+mn-lt"/>
                        <a:ea typeface="+mn-ea"/>
                        <a:cs typeface="+mn-cs"/>
                      </a:endParaRP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Harm reduction needs </a:t>
                      </a: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Functional status</a:t>
                      </a: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Urgent psychosocial or behavioral needs </a:t>
                      </a:r>
                    </a:p>
                    <a:p>
                      <a:pPr marL="182880" indent="-182880">
                        <a:buFont typeface="Arial" panose="020B0604020202020204" pitchFamily="34" charset="0"/>
                        <a:buChar char="•"/>
                      </a:pPr>
                      <a:r>
                        <a:rPr lang="en-US" sz="1600" u="none" kern="1200" spc="-20" dirty="0">
                          <a:solidFill>
                            <a:schemeClr val="dk1"/>
                          </a:solidFill>
                          <a:effectLst/>
                          <a:latin typeface="+mn-lt"/>
                          <a:ea typeface="+mn-ea"/>
                          <a:cs typeface="+mn-cs"/>
                        </a:rPr>
                        <a:t>Trauma experience, including medical trauma</a:t>
                      </a:r>
                      <a:endParaRPr lang="en-US" sz="1600" u="none" spc="-20" dirty="0"/>
                    </a:p>
                  </a:txBody>
                  <a:tcPr>
                    <a:solidFill>
                      <a:srgbClr val="D5E3E1"/>
                    </a:solidFill>
                  </a:tcPr>
                </a:tc>
                <a:tc>
                  <a:txBody>
                    <a:bodyPr/>
                    <a:lstStyle/>
                    <a:p>
                      <a:r>
                        <a:rPr lang="en-US" sz="1600" b="1" u="none" kern="1200" spc="-20" dirty="0">
                          <a:solidFill>
                            <a:schemeClr val="dk1"/>
                          </a:solidFill>
                          <a:effectLst/>
                          <a:latin typeface="+mn-lt"/>
                          <a:ea typeface="+mn-ea"/>
                          <a:cs typeface="+mn-cs"/>
                        </a:rPr>
                        <a:t>Order:</a:t>
                      </a:r>
                      <a:endParaRPr lang="en-US" sz="1600" u="none" kern="1200" spc="-20" dirty="0">
                        <a:solidFill>
                          <a:schemeClr val="dk1"/>
                        </a:solidFill>
                        <a:effectLst/>
                        <a:latin typeface="+mn-lt"/>
                        <a:ea typeface="+mn-ea"/>
                        <a:cs typeface="+mn-cs"/>
                      </a:endParaRP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Baseline laboratory testing (note: HBV status will inform ART regimen)</a:t>
                      </a: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Seasonal and other priority vaccines, e.g., influenza, COVID-19, mpox, pneumococcal; avoid live vaccines in patients with CD4 count &lt;200 cells/mm</a:t>
                      </a:r>
                      <a:r>
                        <a:rPr lang="en-US" sz="1600" u="none" kern="1200" spc="-20" baseline="30000" dirty="0">
                          <a:solidFill>
                            <a:schemeClr val="dk1"/>
                          </a:solidFill>
                          <a:effectLst/>
                          <a:latin typeface="+mn-lt"/>
                          <a:ea typeface="+mn-ea"/>
                          <a:cs typeface="+mn-cs"/>
                        </a:rPr>
                        <a:t>3</a:t>
                      </a:r>
                      <a:endParaRPr lang="en-US" sz="1600" u="none" kern="1200" spc="-20" dirty="0">
                        <a:solidFill>
                          <a:schemeClr val="dk1"/>
                        </a:solidFill>
                        <a:effectLst/>
                        <a:latin typeface="+mn-lt"/>
                        <a:ea typeface="+mn-ea"/>
                        <a:cs typeface="+mn-cs"/>
                      </a:endParaRP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STI and indicated age-, sex-, and risk-based screening and preventive care if not available on site</a:t>
                      </a:r>
                    </a:p>
                    <a:p>
                      <a:r>
                        <a:rPr lang="en-US" sz="1600" b="1" u="none" kern="1200" spc="-20" dirty="0">
                          <a:solidFill>
                            <a:schemeClr val="dk1"/>
                          </a:solidFill>
                          <a:effectLst/>
                          <a:latin typeface="+mn-lt"/>
                          <a:ea typeface="+mn-ea"/>
                          <a:cs typeface="+mn-cs"/>
                        </a:rPr>
                        <a:t>Refer as indicated for: </a:t>
                      </a:r>
                      <a:endParaRPr lang="en-US" sz="1600" u="none" kern="1200" spc="-20" dirty="0">
                        <a:solidFill>
                          <a:schemeClr val="dk1"/>
                        </a:solidFill>
                        <a:effectLst/>
                        <a:latin typeface="+mn-lt"/>
                        <a:ea typeface="+mn-ea"/>
                        <a:cs typeface="+mn-cs"/>
                      </a:endParaRP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Imaging</a:t>
                      </a: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Urgent specialty care</a:t>
                      </a:r>
                    </a:p>
                    <a:p>
                      <a:pPr marL="182880" lvl="0" indent="-182880">
                        <a:buFont typeface="Arial" panose="020B0604020202020204" pitchFamily="34" charset="0"/>
                        <a:buChar char="•"/>
                      </a:pPr>
                      <a:r>
                        <a:rPr lang="en-US" sz="1600" u="none" kern="1200" spc="-20" dirty="0">
                          <a:solidFill>
                            <a:schemeClr val="dk1"/>
                          </a:solidFill>
                          <a:effectLst/>
                          <a:latin typeface="+mn-lt"/>
                          <a:ea typeface="+mn-ea"/>
                          <a:cs typeface="+mn-cs"/>
                        </a:rPr>
                        <a:t>Assistance with urgent psychosocial needs</a:t>
                      </a:r>
                    </a:p>
                    <a:p>
                      <a:pPr marL="182880" indent="-182880">
                        <a:buFont typeface="Arial" panose="020B0604020202020204" pitchFamily="34" charset="0"/>
                        <a:buChar char="•"/>
                      </a:pPr>
                      <a:r>
                        <a:rPr lang="en-US" sz="1600" u="none" kern="1200" spc="-20" dirty="0">
                          <a:solidFill>
                            <a:schemeClr val="dk1"/>
                          </a:solidFill>
                          <a:effectLst/>
                          <a:latin typeface="+mn-lt"/>
                          <a:ea typeface="+mn-ea"/>
                          <a:cs typeface="+mn-cs"/>
                        </a:rPr>
                        <a:t>Screening and preventive care that cannot be provided on site</a:t>
                      </a:r>
                      <a:endParaRPr lang="en-US" sz="1600" u="none" spc="-20" dirty="0"/>
                    </a:p>
                  </a:txBody>
                  <a:tcPr>
                    <a:solidFill>
                      <a:srgbClr val="D5E3E1"/>
                    </a:solidFill>
                  </a:tcPr>
                </a:tc>
                <a:extLst>
                  <a:ext uri="{0D108BD9-81ED-4DB2-BD59-A6C34878D82A}">
                    <a16:rowId xmlns:a16="http://schemas.microsoft.com/office/drawing/2014/main" val="667067045"/>
                  </a:ext>
                </a:extLst>
              </a:tr>
              <a:tr h="4055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405E58"/>
                          </a:solidFill>
                          <a:sym typeface="Wingdings" panose="05000000000000000000" pitchFamily="2" charset="2"/>
                        </a:rPr>
                        <a:t></a:t>
                      </a:r>
                      <a:endParaRPr lang="en-US" sz="2800" dirty="0">
                        <a:solidFill>
                          <a:srgbClr val="405E58"/>
                        </a:solidFill>
                      </a:endParaRP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405E58"/>
                          </a:solidFill>
                          <a:sym typeface="Wingdings" panose="05000000000000000000" pitchFamily="2" charset="2"/>
                        </a:rPr>
                        <a:t></a:t>
                      </a:r>
                      <a:endParaRPr lang="en-US" sz="2800" dirty="0">
                        <a:solidFill>
                          <a:srgbClr val="405E58"/>
                        </a:solidFill>
                      </a:endParaRP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405E58"/>
                          </a:solidFill>
                          <a:sym typeface="Wingdings" panose="05000000000000000000" pitchFamily="2" charset="2"/>
                        </a:rPr>
                        <a:t></a:t>
                      </a:r>
                      <a:endParaRPr lang="en-US" sz="2800" dirty="0">
                        <a:solidFill>
                          <a:srgbClr val="405E58"/>
                        </a:solidFill>
                      </a:endParaRPr>
                    </a:p>
                  </a:txBody>
                  <a:tcPr>
                    <a:noFill/>
                  </a:tcPr>
                </a:tc>
                <a:extLst>
                  <a:ext uri="{0D108BD9-81ED-4DB2-BD59-A6C34878D82A}">
                    <a16:rowId xmlns:a16="http://schemas.microsoft.com/office/drawing/2014/main" val="2608071604"/>
                  </a:ext>
                </a:extLst>
              </a:tr>
            </a:tbl>
          </a:graphicData>
        </a:graphic>
      </p:graphicFrame>
    </p:spTree>
    <p:extLst>
      <p:ext uri="{BB962C8B-B14F-4D97-AF65-F5344CB8AC3E}">
        <p14:creationId xmlns:p14="http://schemas.microsoft.com/office/powerpoint/2010/main" val="34019249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4E366-2DC4-48BA-A81B-08892A945D09}"/>
              </a:ext>
            </a:extLst>
          </p:cNvPr>
          <p:cNvSpPr>
            <a:spLocks noGrp="1"/>
          </p:cNvSpPr>
          <p:nvPr>
            <p:ph type="title"/>
          </p:nvPr>
        </p:nvSpPr>
        <p:spPr>
          <a:xfrm>
            <a:off x="264695" y="238543"/>
            <a:ext cx="10072674" cy="414600"/>
          </a:xfrm>
        </p:spPr>
        <p:txBody>
          <a:bodyPr>
            <a:noAutofit/>
          </a:bodyPr>
          <a:lstStyle/>
          <a:p>
            <a:r>
              <a:rPr lang="en-US" sz="3600" dirty="0">
                <a:effectLst/>
              </a:rPr>
              <a:t>Flowchart 3, </a:t>
            </a:r>
            <a:r>
              <a:rPr lang="en-US" sz="2800" b="0" i="1" dirty="0">
                <a:effectLst/>
              </a:rPr>
              <a:t>continued</a:t>
            </a:r>
            <a:endParaRPr lang="en-US" sz="3600" b="0" i="1" dirty="0"/>
          </a:p>
        </p:txBody>
      </p:sp>
      <p:sp>
        <p:nvSpPr>
          <p:cNvPr id="4" name="Footer Placeholder 3">
            <a:extLst>
              <a:ext uri="{FF2B5EF4-FFF2-40B4-BE49-F238E27FC236}">
                <a16:creationId xmlns:a16="http://schemas.microsoft.com/office/drawing/2014/main" id="{CBC5FEFB-8BFA-4958-A30B-D60D006064A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916EAEB-2D35-4180-A3E9-56B84807649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C59DC37-5B42-494D-B229-722DE404AE44}"/>
              </a:ext>
            </a:extLst>
          </p:cNvPr>
          <p:cNvSpPr>
            <a:spLocks noGrp="1"/>
          </p:cNvSpPr>
          <p:nvPr>
            <p:ph type="dt" sz="half" idx="2"/>
          </p:nvPr>
        </p:nvSpPr>
        <p:spPr/>
        <p:txBody>
          <a:bodyPr/>
          <a:lstStyle/>
          <a:p>
            <a:r>
              <a:rPr lang="en-US" dirty="0"/>
              <a:t>July 2024</a:t>
            </a:r>
          </a:p>
        </p:txBody>
      </p:sp>
      <p:graphicFrame>
        <p:nvGraphicFramePr>
          <p:cNvPr id="8" name="Table 7">
            <a:extLst>
              <a:ext uri="{FF2B5EF4-FFF2-40B4-BE49-F238E27FC236}">
                <a16:creationId xmlns:a16="http://schemas.microsoft.com/office/drawing/2014/main" id="{A65C4BDE-FDD9-423B-93B8-3477E5DAABDD}"/>
              </a:ext>
            </a:extLst>
          </p:cNvPr>
          <p:cNvGraphicFramePr>
            <a:graphicFrameLocks noGrp="1"/>
          </p:cNvGraphicFramePr>
          <p:nvPr>
            <p:extLst>
              <p:ext uri="{D42A27DB-BD31-4B8C-83A1-F6EECF244321}">
                <p14:modId xmlns:p14="http://schemas.microsoft.com/office/powerpoint/2010/main" val="3212072738"/>
              </p:ext>
            </p:extLst>
          </p:nvPr>
        </p:nvGraphicFramePr>
        <p:xfrm>
          <a:off x="275417" y="778510"/>
          <a:ext cx="11641166" cy="4937760"/>
        </p:xfrm>
        <a:graphic>
          <a:graphicData uri="http://schemas.openxmlformats.org/drawingml/2006/table">
            <a:tbl>
              <a:tblPr firstRow="1" bandRow="1">
                <a:tableStyleId>{5C22544A-7EE6-4342-B048-85BDC9FD1C3A}</a:tableStyleId>
              </a:tblPr>
              <a:tblGrid>
                <a:gridCol w="5938771">
                  <a:extLst>
                    <a:ext uri="{9D8B030D-6E8A-4147-A177-3AD203B41FA5}">
                      <a16:colId xmlns:a16="http://schemas.microsoft.com/office/drawing/2014/main" val="2451621220"/>
                    </a:ext>
                  </a:extLst>
                </a:gridCol>
                <a:gridCol w="5702395">
                  <a:extLst>
                    <a:ext uri="{9D8B030D-6E8A-4147-A177-3AD203B41FA5}">
                      <a16:colId xmlns:a16="http://schemas.microsoft.com/office/drawing/2014/main" val="3137184023"/>
                    </a:ext>
                  </a:extLst>
                </a:gridCol>
              </a:tblGrid>
              <a:tr h="3728898">
                <a:tc>
                  <a:txBody>
                    <a:bodyPr/>
                    <a:lstStyle/>
                    <a:p>
                      <a:pPr marL="0" indent="0">
                        <a:spcBef>
                          <a:spcPts val="200"/>
                        </a:spcBef>
                        <a:spcAft>
                          <a:spcPts val="200"/>
                        </a:spcAft>
                        <a:buFont typeface="Arial" panose="020B0604020202020204" pitchFamily="34" charset="0"/>
                        <a:buNone/>
                      </a:pPr>
                      <a:r>
                        <a:rPr lang="en-US" sz="1600" b="1" u="none" kern="1200" dirty="0">
                          <a:solidFill>
                            <a:schemeClr val="tx1"/>
                          </a:solidFill>
                          <a:effectLst/>
                          <a:latin typeface="+mn-lt"/>
                          <a:ea typeface="+mn-ea"/>
                          <a:cs typeface="+mn-cs"/>
                        </a:rPr>
                        <a:t>Follow-up for patient starting ART:</a:t>
                      </a:r>
                    </a:p>
                    <a:p>
                      <a:pPr marL="182880" lvl="0" indent="-182880">
                        <a:spcBef>
                          <a:spcPts val="200"/>
                        </a:spcBef>
                        <a:spcAft>
                          <a:spcPts val="200"/>
                        </a:spcAft>
                        <a:buFont typeface="Arial" panose="020B0604020202020204" pitchFamily="34" charset="0"/>
                        <a:buChar char="•"/>
                      </a:pPr>
                      <a:r>
                        <a:rPr lang="en-US" sz="1600" b="1" u="none" kern="1200" dirty="0">
                          <a:solidFill>
                            <a:schemeClr val="tx1"/>
                          </a:solidFill>
                          <a:effectLst/>
                          <a:latin typeface="+mn-lt"/>
                          <a:ea typeface="+mn-ea"/>
                          <a:cs typeface="+mn-cs"/>
                        </a:rPr>
                        <a:t>2 weeks after ART initiation, in-person, telephone, or telemedicine visit: </a:t>
                      </a:r>
                      <a:r>
                        <a:rPr lang="en-US" sz="1600" b="0" u="none" kern="1200" dirty="0">
                          <a:solidFill>
                            <a:schemeClr val="tx1"/>
                          </a:solidFill>
                          <a:effectLst/>
                          <a:latin typeface="+mn-lt"/>
                          <a:ea typeface="+mn-ea"/>
                          <a:cs typeface="+mn-cs"/>
                        </a:rPr>
                        <a:t>Confirm that the patient has filled the prescription and initiated ART; review laboratory test results; confirm patient’s understanding of adherence requirements and adverse effect management; initiate OI prophylaxis if the patient has a CD4 count &lt;200 cells/mm</a:t>
                      </a:r>
                      <a:r>
                        <a:rPr lang="en-US" sz="1600" b="0" u="none" kern="1200" baseline="30000" dirty="0">
                          <a:solidFill>
                            <a:schemeClr val="tx1"/>
                          </a:solidFill>
                          <a:effectLst/>
                          <a:latin typeface="+mn-lt"/>
                          <a:ea typeface="+mn-ea"/>
                          <a:cs typeface="+mn-cs"/>
                        </a:rPr>
                        <a:t>3</a:t>
                      </a:r>
                      <a:endParaRPr lang="en-US" sz="1600" b="0" u="none" kern="1200" dirty="0">
                        <a:solidFill>
                          <a:schemeClr val="tx1"/>
                        </a:solidFill>
                        <a:effectLst/>
                        <a:latin typeface="+mn-lt"/>
                        <a:ea typeface="+mn-ea"/>
                        <a:cs typeface="+mn-cs"/>
                      </a:endParaRPr>
                    </a:p>
                    <a:p>
                      <a:pPr marL="182880" lvl="0" indent="-182880">
                        <a:spcBef>
                          <a:spcPts val="200"/>
                        </a:spcBef>
                        <a:spcAft>
                          <a:spcPts val="200"/>
                        </a:spcAft>
                        <a:buFont typeface="Arial" panose="020B0604020202020204" pitchFamily="34" charset="0"/>
                        <a:buChar char="•"/>
                      </a:pPr>
                      <a:r>
                        <a:rPr lang="en-US" sz="1600" b="1" u="none" kern="1200" dirty="0">
                          <a:solidFill>
                            <a:schemeClr val="tx1"/>
                          </a:solidFill>
                          <a:effectLst/>
                          <a:latin typeface="+mn-lt"/>
                          <a:ea typeface="+mn-ea"/>
                          <a:cs typeface="+mn-cs"/>
                        </a:rPr>
                        <a:t>4 weeks after ART initiation, in-person visit: </a:t>
                      </a:r>
                      <a:r>
                        <a:rPr lang="en-US" sz="1600" b="0" u="none" kern="1200" dirty="0">
                          <a:solidFill>
                            <a:schemeClr val="tx1"/>
                          </a:solidFill>
                          <a:effectLst/>
                          <a:latin typeface="+mn-lt"/>
                          <a:ea typeface="+mn-ea"/>
                          <a:cs typeface="+mn-cs"/>
                        </a:rPr>
                        <a:t>Assess and manage adverse effects and adherence challenges; assess for symptoms of </a:t>
                      </a:r>
                      <a:r>
                        <a:rPr lang="en-US" sz="1600" b="0" i="0" u="none" kern="1200" dirty="0">
                          <a:solidFill>
                            <a:schemeClr val="tx1"/>
                          </a:solidFill>
                          <a:effectLst/>
                          <a:latin typeface="+mn-lt"/>
                          <a:ea typeface="+mn-ea"/>
                          <a:cs typeface="+mn-cs"/>
                        </a:rPr>
                        <a:t>IRIS</a:t>
                      </a:r>
                      <a:r>
                        <a:rPr lang="en-US" sz="1600" b="0" u="none" kern="1200" dirty="0">
                          <a:solidFill>
                            <a:schemeClr val="tx1"/>
                          </a:solidFill>
                          <a:effectLst/>
                          <a:latin typeface="+mn-lt"/>
                          <a:ea typeface="+mn-ea"/>
                          <a:cs typeface="+mn-cs"/>
                        </a:rPr>
                        <a:t>; identify </a:t>
                      </a:r>
                      <a:r>
                        <a:rPr lang="en-US" sz="1600" b="0" i="0" u="none" kern="1200" dirty="0">
                          <a:solidFill>
                            <a:schemeClr val="tx1"/>
                          </a:solidFill>
                          <a:effectLst/>
                          <a:latin typeface="+mn-lt"/>
                          <a:ea typeface="+mn-ea"/>
                          <a:cs typeface="+mn-cs"/>
                        </a:rPr>
                        <a:t>drug-drug interactions</a:t>
                      </a:r>
                      <a:r>
                        <a:rPr lang="en-US" sz="1600" b="0" u="none" kern="1200" dirty="0">
                          <a:solidFill>
                            <a:schemeClr val="tx1"/>
                          </a:solidFill>
                          <a:effectLst/>
                          <a:latin typeface="+mn-lt"/>
                          <a:ea typeface="+mn-ea"/>
                          <a:cs typeface="+mn-cs"/>
                        </a:rPr>
                        <a:t> </a:t>
                      </a:r>
                    </a:p>
                    <a:p>
                      <a:pPr marL="457200" lvl="1" indent="-182880">
                        <a:spcBef>
                          <a:spcPts val="200"/>
                        </a:spcBef>
                        <a:spcAft>
                          <a:spcPts val="200"/>
                        </a:spcAft>
                        <a:buFont typeface="Calibri" panose="020F0502020204030204" pitchFamily="34" charset="0"/>
                        <a:buChar char="­"/>
                      </a:pPr>
                      <a:r>
                        <a:rPr lang="en-US" sz="1600" b="0" u="none" kern="1200" dirty="0">
                          <a:solidFill>
                            <a:schemeClr val="tx1"/>
                          </a:solidFill>
                          <a:effectLst/>
                          <a:latin typeface="+mn-lt"/>
                          <a:ea typeface="+mn-ea"/>
                          <a:cs typeface="+mn-cs"/>
                        </a:rPr>
                        <a:t>Order viral load testing and CMP; if the patient is restarting ART, consider genotype testing if there are significant concerns about baseline resistance. </a:t>
                      </a:r>
                    </a:p>
                    <a:p>
                      <a:pPr marL="457200" lvl="1" indent="-182880">
                        <a:spcBef>
                          <a:spcPts val="200"/>
                        </a:spcBef>
                        <a:spcAft>
                          <a:spcPts val="200"/>
                        </a:spcAft>
                        <a:buFont typeface="Calibri" panose="020F0502020204030204" pitchFamily="34" charset="0"/>
                        <a:buChar char="­"/>
                      </a:pPr>
                      <a:r>
                        <a:rPr lang="en-US" sz="1600" b="0" u="none" kern="1200" dirty="0">
                          <a:solidFill>
                            <a:schemeClr val="tx1"/>
                          </a:solidFill>
                          <a:effectLst/>
                          <a:latin typeface="+mn-lt"/>
                          <a:ea typeface="+mn-ea"/>
                          <a:cs typeface="+mn-cs"/>
                        </a:rPr>
                        <a:t>Continue </a:t>
                      </a:r>
                      <a:r>
                        <a:rPr lang="en-US" sz="1600" b="0" i="0" u="none" kern="1200" dirty="0">
                          <a:solidFill>
                            <a:schemeClr val="tx1"/>
                          </a:solidFill>
                          <a:effectLst/>
                          <a:latin typeface="+mn-lt"/>
                          <a:ea typeface="+mn-ea"/>
                          <a:cs typeface="+mn-cs"/>
                        </a:rPr>
                        <a:t>immunizations</a:t>
                      </a:r>
                      <a:r>
                        <a:rPr lang="en-US" sz="1600" b="0" u="none" kern="1200" dirty="0">
                          <a:solidFill>
                            <a:schemeClr val="tx1"/>
                          </a:solidFill>
                          <a:effectLst/>
                          <a:latin typeface="+mn-lt"/>
                          <a:ea typeface="+mn-ea"/>
                          <a:cs typeface="+mn-cs"/>
                        </a:rPr>
                        <a:t> until the patient has received all indicated vaccines; avoid live vaccines until CD4 count is &gt;200 cells/mm</a:t>
                      </a:r>
                      <a:r>
                        <a:rPr lang="en-US" sz="1600" b="0" u="none" kern="1200" baseline="30000" dirty="0">
                          <a:solidFill>
                            <a:schemeClr val="tx1"/>
                          </a:solidFill>
                          <a:effectLst/>
                          <a:latin typeface="+mn-lt"/>
                          <a:ea typeface="+mn-ea"/>
                          <a:cs typeface="+mn-cs"/>
                        </a:rPr>
                        <a:t>3</a:t>
                      </a:r>
                      <a:endParaRPr lang="en-US" sz="1600" b="0" u="none" kern="1200" dirty="0">
                        <a:solidFill>
                          <a:schemeClr val="tx1"/>
                        </a:solidFill>
                        <a:effectLst/>
                        <a:latin typeface="+mn-lt"/>
                        <a:ea typeface="+mn-ea"/>
                        <a:cs typeface="+mn-cs"/>
                      </a:endParaRPr>
                    </a:p>
                    <a:p>
                      <a:pPr marL="457200" lvl="1" indent="-182880">
                        <a:spcBef>
                          <a:spcPts val="200"/>
                        </a:spcBef>
                        <a:spcAft>
                          <a:spcPts val="200"/>
                        </a:spcAft>
                        <a:buFont typeface="Calibri" panose="020F0502020204030204" pitchFamily="34" charset="0"/>
                        <a:buChar char="­"/>
                      </a:pPr>
                      <a:r>
                        <a:rPr lang="en-US" sz="1600" b="0" u="none" kern="1200" dirty="0">
                          <a:solidFill>
                            <a:schemeClr val="tx1"/>
                          </a:solidFill>
                          <a:effectLst/>
                          <a:latin typeface="+mn-lt"/>
                          <a:ea typeface="+mn-ea"/>
                          <a:cs typeface="+mn-cs"/>
                        </a:rPr>
                        <a:t>Assess [e]: Comorbidity management, preventive and specialty care needs, psychosocial status, and urgent psychosocial needs</a:t>
                      </a:r>
                    </a:p>
                    <a:p>
                      <a:pPr marL="457200" lvl="1" indent="-182880">
                        <a:spcBef>
                          <a:spcPts val="200"/>
                        </a:spcBef>
                        <a:spcAft>
                          <a:spcPts val="200"/>
                        </a:spcAft>
                        <a:buFont typeface="Calibri" panose="020F0502020204030204" pitchFamily="34" charset="0"/>
                        <a:buChar char="­"/>
                      </a:pPr>
                      <a:r>
                        <a:rPr lang="en-US" sz="1600" b="0" u="none" kern="1200" dirty="0">
                          <a:solidFill>
                            <a:schemeClr val="tx1"/>
                          </a:solidFill>
                          <a:effectLst/>
                          <a:latin typeface="+mn-lt"/>
                          <a:ea typeface="+mn-ea"/>
                          <a:cs typeface="+mn-cs"/>
                        </a:rPr>
                        <a:t>Provide counseling, as above</a:t>
                      </a:r>
                    </a:p>
                  </a:txBody>
                  <a:tcPr marL="68580" marR="68580" marT="0" marB="0">
                    <a:solidFill>
                      <a:srgbClr val="D5E3E1"/>
                    </a:solidFill>
                  </a:tcPr>
                </a:tc>
                <a:tc>
                  <a:txBody>
                    <a:bodyPr/>
                    <a:lstStyle/>
                    <a:p>
                      <a:pPr>
                        <a:spcBef>
                          <a:spcPts val="200"/>
                        </a:spcBef>
                        <a:spcAft>
                          <a:spcPts val="200"/>
                        </a:spcAft>
                      </a:pPr>
                      <a:r>
                        <a:rPr lang="en-US" sz="1600" b="1" u="none" kern="1200" dirty="0">
                          <a:solidFill>
                            <a:schemeClr val="tx1"/>
                          </a:solidFill>
                          <a:effectLst/>
                          <a:latin typeface="+mn-lt"/>
                          <a:ea typeface="+mn-ea"/>
                          <a:cs typeface="+mn-cs"/>
                        </a:rPr>
                        <a:t>Follow-up if the patient is not ready to start or re-start ART:</a:t>
                      </a:r>
                    </a:p>
                    <a:p>
                      <a:pPr marL="182880" lvl="0" indent="-182880">
                        <a:buFont typeface="Arial" panose="020B0604020202020204" pitchFamily="34" charset="0"/>
                        <a:buChar char="•"/>
                      </a:pPr>
                      <a:r>
                        <a:rPr lang="en-US" sz="1600" b="1" u="none" kern="1200" dirty="0">
                          <a:solidFill>
                            <a:schemeClr val="tx1"/>
                          </a:solidFill>
                          <a:effectLst/>
                          <a:latin typeface="+mn-lt"/>
                          <a:ea typeface="+mn-ea"/>
                          <a:cs typeface="+mn-cs"/>
                        </a:rPr>
                        <a:t>Schedule monthly, in-person visits to: </a:t>
                      </a:r>
                    </a:p>
                    <a:p>
                      <a:pPr marL="457200" lvl="1" indent="-182880">
                        <a:buFont typeface="Calibri" panose="020F0502020204030204" pitchFamily="34" charset="0"/>
                        <a:buChar char="­"/>
                      </a:pPr>
                      <a:r>
                        <a:rPr lang="en-US" sz="1600" b="0" u="none" kern="1200" dirty="0">
                          <a:solidFill>
                            <a:schemeClr val="tx1"/>
                          </a:solidFill>
                          <a:effectLst/>
                          <a:latin typeface="+mn-lt"/>
                          <a:ea typeface="+mn-ea"/>
                          <a:cs typeface="+mn-cs"/>
                        </a:rPr>
                        <a:t>Review laboratory test results; reassess treatment readiness, barriers, and options</a:t>
                      </a:r>
                    </a:p>
                    <a:p>
                      <a:pPr marL="457200" lvl="1" indent="-182880">
                        <a:buFont typeface="Calibri" panose="020F0502020204030204" pitchFamily="34" charset="0"/>
                        <a:buChar char="­"/>
                      </a:pPr>
                      <a:r>
                        <a:rPr lang="en-US" sz="1600" b="0" u="none" kern="1200" dirty="0">
                          <a:solidFill>
                            <a:schemeClr val="tx1"/>
                          </a:solidFill>
                          <a:effectLst/>
                          <a:latin typeface="+mn-lt"/>
                          <a:ea typeface="+mn-ea"/>
                          <a:cs typeface="+mn-cs"/>
                        </a:rPr>
                        <a:t>Assess and address any challenges related to comorbidities and behavioral or psychosocial factors </a:t>
                      </a:r>
                    </a:p>
                    <a:p>
                      <a:pPr marL="457200" lvl="1" indent="-182880">
                        <a:buFont typeface="Calibri" panose="020F0502020204030204" pitchFamily="34" charset="0"/>
                        <a:buChar char="­"/>
                      </a:pPr>
                      <a:r>
                        <a:rPr lang="en-US" sz="1600" b="0" u="none" kern="1200" dirty="0">
                          <a:solidFill>
                            <a:schemeClr val="tx1"/>
                          </a:solidFill>
                          <a:effectLst/>
                          <a:latin typeface="+mn-lt"/>
                          <a:ea typeface="+mn-ea"/>
                          <a:cs typeface="+mn-cs"/>
                        </a:rPr>
                        <a:t>Perform or order STI and other indicated age-, sex-, and risk-based screening</a:t>
                      </a:r>
                      <a:r>
                        <a:rPr lang="en-US" sz="1600" b="0" u="none" strike="noStrike" kern="1200" dirty="0">
                          <a:solidFill>
                            <a:schemeClr val="tx1"/>
                          </a:solidFill>
                          <a:effectLst/>
                          <a:latin typeface="+mn-lt"/>
                          <a:ea typeface="+mn-ea"/>
                          <a:cs typeface="+mn-cs"/>
                        </a:rPr>
                        <a:t> and </a:t>
                      </a:r>
                      <a:r>
                        <a:rPr lang="en-US" sz="1600" b="0" u="none" kern="1200" dirty="0">
                          <a:solidFill>
                            <a:schemeClr val="tx1"/>
                          </a:solidFill>
                          <a:effectLst/>
                          <a:latin typeface="+mn-lt"/>
                          <a:ea typeface="+mn-ea"/>
                          <a:cs typeface="+mn-cs"/>
                        </a:rPr>
                        <a:t>preventive care</a:t>
                      </a:r>
                    </a:p>
                    <a:p>
                      <a:pPr marL="457200" lvl="1" indent="-182880">
                        <a:buFont typeface="Calibri" panose="020F0502020204030204" pitchFamily="34" charset="0"/>
                        <a:buChar char="­"/>
                      </a:pPr>
                      <a:r>
                        <a:rPr lang="en-US" sz="1600" b="0" u="none" kern="1200" dirty="0">
                          <a:solidFill>
                            <a:schemeClr val="tx1"/>
                          </a:solidFill>
                          <a:effectLst/>
                          <a:latin typeface="+mn-lt"/>
                          <a:ea typeface="+mn-ea"/>
                          <a:cs typeface="+mn-cs"/>
                        </a:rPr>
                        <a:t>Provide education and counseling regarding HIV transmission prevention, condom use, and STI prevention, including doxy-PEP</a:t>
                      </a:r>
                    </a:p>
                    <a:p>
                      <a:pPr marL="457200" lvl="1" indent="-182880">
                        <a:buFont typeface="Calibri" panose="020F0502020204030204" pitchFamily="34" charset="0"/>
                        <a:buChar char="­"/>
                      </a:pPr>
                      <a:r>
                        <a:rPr lang="en-US" sz="1600" b="0" u="none" kern="1200" dirty="0">
                          <a:solidFill>
                            <a:schemeClr val="tx1"/>
                          </a:solidFill>
                          <a:effectLst/>
                          <a:latin typeface="+mn-lt"/>
                          <a:ea typeface="+mn-ea"/>
                          <a:cs typeface="+mn-cs"/>
                        </a:rPr>
                        <a:t>Address treatment readiness and engage the patient in motivational interviewing </a:t>
                      </a:r>
                    </a:p>
                    <a:p>
                      <a:pPr marL="182880" indent="-182880">
                        <a:buFont typeface="Arial" panose="020B0604020202020204" pitchFamily="34" charset="0"/>
                        <a:buChar char="•"/>
                      </a:pPr>
                      <a:r>
                        <a:rPr lang="en-US" sz="1600" b="1" u="none" kern="1200" dirty="0">
                          <a:solidFill>
                            <a:schemeClr val="tx1"/>
                          </a:solidFill>
                          <a:effectLst/>
                          <a:latin typeface="+mn-lt"/>
                          <a:ea typeface="+mn-ea"/>
                          <a:cs typeface="+mn-cs"/>
                        </a:rPr>
                        <a:t>Adjust the visit schedule: </a:t>
                      </a:r>
                      <a:r>
                        <a:rPr lang="en-US" sz="1600" b="0" u="none" kern="1200" dirty="0">
                          <a:solidFill>
                            <a:schemeClr val="tx1"/>
                          </a:solidFill>
                          <a:effectLst/>
                          <a:latin typeface="+mn-lt"/>
                          <a:ea typeface="+mn-ea"/>
                          <a:cs typeface="+mn-cs"/>
                        </a:rPr>
                        <a:t>Schedule visits at a frequency that respects the patient’s autonomy and tolerance</a:t>
                      </a:r>
                      <a:endParaRPr lang="en-US" sz="1400" b="0" u="none" dirty="0">
                        <a:solidFill>
                          <a:schemeClr val="tx1"/>
                        </a:solidFill>
                      </a:endParaRPr>
                    </a:p>
                  </a:txBody>
                  <a:tcPr>
                    <a:solidFill>
                      <a:srgbClr val="EBF1F0"/>
                    </a:solidFill>
                  </a:tcPr>
                </a:tc>
                <a:extLst>
                  <a:ext uri="{0D108BD9-81ED-4DB2-BD59-A6C34878D82A}">
                    <a16:rowId xmlns:a16="http://schemas.microsoft.com/office/drawing/2014/main" val="667067045"/>
                  </a:ext>
                </a:extLst>
              </a:tr>
            </a:tbl>
          </a:graphicData>
        </a:graphic>
      </p:graphicFrame>
    </p:spTree>
    <p:extLst>
      <p:ext uri="{BB962C8B-B14F-4D97-AF65-F5344CB8AC3E}">
        <p14:creationId xmlns:p14="http://schemas.microsoft.com/office/powerpoint/2010/main" val="438883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4E366-2DC4-48BA-A81B-08892A945D09}"/>
              </a:ext>
            </a:extLst>
          </p:cNvPr>
          <p:cNvSpPr>
            <a:spLocks noGrp="1"/>
          </p:cNvSpPr>
          <p:nvPr>
            <p:ph type="title"/>
          </p:nvPr>
        </p:nvSpPr>
        <p:spPr>
          <a:xfrm>
            <a:off x="275417" y="723735"/>
            <a:ext cx="10072674" cy="414600"/>
          </a:xfrm>
        </p:spPr>
        <p:txBody>
          <a:bodyPr>
            <a:normAutofit fontScale="90000"/>
          </a:bodyPr>
          <a:lstStyle/>
          <a:p>
            <a:r>
              <a:rPr lang="en-US" sz="3600" dirty="0">
                <a:effectLst/>
              </a:rPr>
              <a:t>Flowchart 3, notes:</a:t>
            </a:r>
            <a:endParaRPr lang="en-US" sz="3600" dirty="0"/>
          </a:p>
        </p:txBody>
      </p:sp>
      <p:sp>
        <p:nvSpPr>
          <p:cNvPr id="4" name="Footer Placeholder 3">
            <a:extLst>
              <a:ext uri="{FF2B5EF4-FFF2-40B4-BE49-F238E27FC236}">
                <a16:creationId xmlns:a16="http://schemas.microsoft.com/office/drawing/2014/main" id="{CBC5FEFB-8BFA-4958-A30B-D60D006064A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916EAEB-2D35-4180-A3E9-56B84807649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C59DC37-5B42-494D-B229-722DE404AE44}"/>
              </a:ext>
            </a:extLst>
          </p:cNvPr>
          <p:cNvSpPr>
            <a:spLocks noGrp="1"/>
          </p:cNvSpPr>
          <p:nvPr>
            <p:ph type="dt" sz="half" idx="2"/>
          </p:nvPr>
        </p:nvSpPr>
        <p:spPr/>
        <p:txBody>
          <a:bodyPr/>
          <a:lstStyle/>
          <a:p>
            <a:r>
              <a:rPr lang="en-US" dirty="0"/>
              <a:t>July 2024</a:t>
            </a:r>
          </a:p>
        </p:txBody>
      </p:sp>
      <p:graphicFrame>
        <p:nvGraphicFramePr>
          <p:cNvPr id="8" name="Table 7">
            <a:extLst>
              <a:ext uri="{FF2B5EF4-FFF2-40B4-BE49-F238E27FC236}">
                <a16:creationId xmlns:a16="http://schemas.microsoft.com/office/drawing/2014/main" id="{A65C4BDE-FDD9-423B-93B8-3477E5DAABDD}"/>
              </a:ext>
            </a:extLst>
          </p:cNvPr>
          <p:cNvGraphicFramePr>
            <a:graphicFrameLocks noGrp="1"/>
          </p:cNvGraphicFramePr>
          <p:nvPr>
            <p:extLst>
              <p:ext uri="{D42A27DB-BD31-4B8C-83A1-F6EECF244321}">
                <p14:modId xmlns:p14="http://schemas.microsoft.com/office/powerpoint/2010/main" val="3663757944"/>
              </p:ext>
            </p:extLst>
          </p:nvPr>
        </p:nvGraphicFramePr>
        <p:xfrm>
          <a:off x="275417" y="1357008"/>
          <a:ext cx="11641166" cy="3728898"/>
        </p:xfrm>
        <a:graphic>
          <a:graphicData uri="http://schemas.openxmlformats.org/drawingml/2006/table">
            <a:tbl>
              <a:tblPr firstRow="1" bandRow="1">
                <a:tableStyleId>{5C22544A-7EE6-4342-B048-85BDC9FD1C3A}</a:tableStyleId>
              </a:tblPr>
              <a:tblGrid>
                <a:gridCol w="11641166">
                  <a:extLst>
                    <a:ext uri="{9D8B030D-6E8A-4147-A177-3AD203B41FA5}">
                      <a16:colId xmlns:a16="http://schemas.microsoft.com/office/drawing/2014/main" val="2451621220"/>
                    </a:ext>
                  </a:extLst>
                </a:gridCol>
              </a:tblGrid>
              <a:tr h="3728898">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lphaLcPeriod"/>
                        <a:tabLst/>
                        <a:defRPr/>
                      </a:pPr>
                      <a:r>
                        <a:rPr lang="en-US" sz="1800" b="0" u="none" kern="1200" dirty="0">
                          <a:solidFill>
                            <a:schemeClr val="tx1"/>
                          </a:solidFill>
                          <a:effectLst/>
                          <a:latin typeface="+mn-lt"/>
                          <a:ea typeface="+mn-ea"/>
                          <a:cs typeface="+mn-cs"/>
                        </a:rPr>
                        <a:t>See NYSDOH AI guidelines Rapid ART Initiation, Selecting an Initial ART Regimen, and Second-Line ART After Treatment Failure or for Regimen Simplification</a:t>
                      </a:r>
                      <a:endParaRPr lang="en-US" sz="1700" b="0" u="none" kern="1200" dirty="0">
                        <a:solidFill>
                          <a:schemeClr val="tx1"/>
                        </a:solidFill>
                        <a:effectLst/>
                        <a:latin typeface="+mn-lt"/>
                        <a:ea typeface="+mn-ea"/>
                        <a:cs typeface="+mn-cs"/>
                      </a:endParaRPr>
                    </a:p>
                    <a:p>
                      <a:pPr marL="342900" lvl="0" indent="-342900">
                        <a:buFont typeface="+mj-lt"/>
                        <a:buAutoNum type="alphaLcPeriod"/>
                      </a:pPr>
                      <a:r>
                        <a:rPr lang="en-US" sz="1800" b="0" u="none" kern="1200" dirty="0">
                          <a:solidFill>
                            <a:schemeClr val="tx1"/>
                          </a:solidFill>
                          <a:effectLst/>
                          <a:latin typeface="+mn-lt"/>
                          <a:ea typeface="+mn-ea"/>
                          <a:cs typeface="+mn-cs"/>
                        </a:rPr>
                        <a:t>Monitor for potential long-term effects of HIV and ART (e.g., bone density changes, dyslipidemia, weight gain, and renal dysfunction) and comorbidities. </a:t>
                      </a:r>
                    </a:p>
                    <a:p>
                      <a:pPr marL="342900" lvl="0" indent="-342900">
                        <a:buFont typeface="+mj-lt"/>
                        <a:buAutoNum type="alphaLcPeriod"/>
                      </a:pPr>
                      <a:r>
                        <a:rPr lang="en-US" sz="1800" b="0" u="none" kern="1200" dirty="0">
                          <a:solidFill>
                            <a:schemeClr val="tx1"/>
                          </a:solidFill>
                          <a:effectLst/>
                          <a:latin typeface="+mn-lt"/>
                          <a:ea typeface="+mn-ea"/>
                          <a:cs typeface="+mn-cs"/>
                        </a:rPr>
                        <a:t>Smoking and hypertension contribute significantly to morbidity, regardless of HIV-related risk factors, such as CD4 cell count or viral load.</a:t>
                      </a:r>
                    </a:p>
                    <a:p>
                      <a:pPr marL="342900" lvl="0" indent="-342900">
                        <a:buFont typeface="+mj-lt"/>
                        <a:buAutoNum type="alphaLcPeriod"/>
                      </a:pPr>
                      <a:r>
                        <a:rPr lang="en-US" sz="1800" b="0" u="none" kern="1200" dirty="0">
                          <a:solidFill>
                            <a:schemeClr val="tx1"/>
                          </a:solidFill>
                          <a:effectLst/>
                          <a:latin typeface="+mn-lt"/>
                          <a:ea typeface="+mn-ea"/>
                          <a:cs typeface="+mn-cs"/>
                        </a:rPr>
                        <a:t>Ongoing discussion and patient education regarding HIV disclosure, principles of U=U, PrEP and PEP for sex partners, and harm reduction is recommended.</a:t>
                      </a:r>
                    </a:p>
                    <a:p>
                      <a:pPr marL="342900" lvl="0" indent="-342900">
                        <a:buFont typeface="+mj-lt"/>
                        <a:buAutoNum type="alphaLcPeriod"/>
                      </a:pPr>
                      <a:r>
                        <a:rPr lang="en-US" sz="1800" b="0" u="none" kern="1200" dirty="0">
                          <a:solidFill>
                            <a:schemeClr val="tx1"/>
                          </a:solidFill>
                          <a:effectLst/>
                          <a:latin typeface="+mn-lt"/>
                          <a:ea typeface="+mn-ea"/>
                          <a:cs typeface="+mn-cs"/>
                        </a:rPr>
                        <a:t>Ongoing surveillance for diseases transmitted through the same routes as HIV, including HCV, HBV, HPV, and other STIs, is recommended.</a:t>
                      </a:r>
                      <a:endParaRPr lang="en-US" sz="1700" b="0" u="none" kern="1200" dirty="0">
                        <a:solidFill>
                          <a:schemeClr val="tx1"/>
                        </a:solidFill>
                        <a:effectLst/>
                        <a:latin typeface="+mn-lt"/>
                        <a:ea typeface="+mn-ea"/>
                        <a:cs typeface="+mn-cs"/>
                      </a:endParaRPr>
                    </a:p>
                  </a:txBody>
                  <a:tcPr marL="68580" marR="68580" marT="0" marB="0">
                    <a:noFill/>
                  </a:tcPr>
                </a:tc>
                <a:extLst>
                  <a:ext uri="{0D108BD9-81ED-4DB2-BD59-A6C34878D82A}">
                    <a16:rowId xmlns:a16="http://schemas.microsoft.com/office/drawing/2014/main" val="667067045"/>
                  </a:ext>
                </a:extLst>
              </a:tr>
            </a:tbl>
          </a:graphicData>
        </a:graphic>
      </p:graphicFrame>
    </p:spTree>
    <p:extLst>
      <p:ext uri="{BB962C8B-B14F-4D97-AF65-F5344CB8AC3E}">
        <p14:creationId xmlns:p14="http://schemas.microsoft.com/office/powerpoint/2010/main" val="35895343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4E366-2DC4-48BA-A81B-08892A945D09}"/>
              </a:ext>
            </a:extLst>
          </p:cNvPr>
          <p:cNvSpPr>
            <a:spLocks noGrp="1"/>
          </p:cNvSpPr>
          <p:nvPr>
            <p:ph type="title"/>
          </p:nvPr>
        </p:nvSpPr>
        <p:spPr>
          <a:xfrm>
            <a:off x="264693" y="136525"/>
            <a:ext cx="10072674" cy="675858"/>
          </a:xfrm>
        </p:spPr>
        <p:txBody>
          <a:bodyPr>
            <a:normAutofit fontScale="90000"/>
          </a:bodyPr>
          <a:lstStyle/>
          <a:p>
            <a:r>
              <a:rPr lang="en-US" sz="3600" dirty="0">
                <a:effectLst/>
              </a:rPr>
              <a:t>Flowchart 4: Annual, Routine, New Illness, or Post-Hospitalization Visit: Established Patient Who IS Taking ART</a:t>
            </a:r>
            <a:endParaRPr lang="en-US" sz="3600" dirty="0"/>
          </a:p>
        </p:txBody>
      </p:sp>
      <p:graphicFrame>
        <p:nvGraphicFramePr>
          <p:cNvPr id="8" name="Table 7">
            <a:extLst>
              <a:ext uri="{FF2B5EF4-FFF2-40B4-BE49-F238E27FC236}">
                <a16:creationId xmlns:a16="http://schemas.microsoft.com/office/drawing/2014/main" id="{A65C4BDE-FDD9-423B-93B8-3477E5DAABDD}"/>
              </a:ext>
            </a:extLst>
          </p:cNvPr>
          <p:cNvGraphicFramePr>
            <a:graphicFrameLocks noGrp="1"/>
          </p:cNvGraphicFramePr>
          <p:nvPr>
            <p:extLst>
              <p:ext uri="{D42A27DB-BD31-4B8C-83A1-F6EECF244321}">
                <p14:modId xmlns:p14="http://schemas.microsoft.com/office/powerpoint/2010/main" val="3054582891"/>
              </p:ext>
            </p:extLst>
          </p:nvPr>
        </p:nvGraphicFramePr>
        <p:xfrm>
          <a:off x="264694" y="948741"/>
          <a:ext cx="11662611" cy="5424946"/>
        </p:xfrm>
        <a:graphic>
          <a:graphicData uri="http://schemas.openxmlformats.org/drawingml/2006/table">
            <a:tbl>
              <a:tblPr firstRow="1" bandRow="1">
                <a:tableStyleId>{5C22544A-7EE6-4342-B048-85BDC9FD1C3A}</a:tableStyleId>
              </a:tblPr>
              <a:tblGrid>
                <a:gridCol w="6583976">
                  <a:extLst>
                    <a:ext uri="{9D8B030D-6E8A-4147-A177-3AD203B41FA5}">
                      <a16:colId xmlns:a16="http://schemas.microsoft.com/office/drawing/2014/main" val="2451621220"/>
                    </a:ext>
                  </a:extLst>
                </a:gridCol>
                <a:gridCol w="1660849">
                  <a:extLst>
                    <a:ext uri="{9D8B030D-6E8A-4147-A177-3AD203B41FA5}">
                      <a16:colId xmlns:a16="http://schemas.microsoft.com/office/drawing/2014/main" val="502261719"/>
                    </a:ext>
                  </a:extLst>
                </a:gridCol>
                <a:gridCol w="3417786">
                  <a:extLst>
                    <a:ext uri="{9D8B030D-6E8A-4147-A177-3AD203B41FA5}">
                      <a16:colId xmlns:a16="http://schemas.microsoft.com/office/drawing/2014/main" val="3137184023"/>
                    </a:ext>
                  </a:extLst>
                </a:gridCol>
              </a:tblGrid>
              <a:tr h="589927">
                <a:tc gridSpan="3">
                  <a:txBody>
                    <a:bodyPr/>
                    <a:lstStyle/>
                    <a:p>
                      <a:pPr algn="ctr"/>
                      <a:r>
                        <a:rPr lang="en-US" sz="1800" b="1" i="0" kern="1200" dirty="0">
                          <a:solidFill>
                            <a:schemeClr val="tx1"/>
                          </a:solidFill>
                          <a:effectLst/>
                          <a:latin typeface="+mn-lt"/>
                          <a:ea typeface="+mn-ea"/>
                          <a:cs typeface="+mn-cs"/>
                        </a:rPr>
                        <a:t>Routine visit (annual), new illness work-up, or post-hospitalization visit with an established patient taking ART </a:t>
                      </a:r>
                    </a:p>
                    <a:p>
                      <a:pPr algn="ctr"/>
                      <a:r>
                        <a:rPr lang="en-US" sz="1800" b="0" i="1" kern="1200" dirty="0">
                          <a:solidFill>
                            <a:schemeClr val="tx1"/>
                          </a:solidFill>
                          <a:effectLst/>
                          <a:latin typeface="+mn-lt"/>
                          <a:ea typeface="+mn-ea"/>
                          <a:cs typeface="+mn-cs"/>
                        </a:rPr>
                        <a:t>Note: Review HIV and ART history, current immune status, and adherence history; if ART switch is needed, see Flowchart 2.</a:t>
                      </a:r>
                    </a:p>
                  </a:txBody>
                  <a:tcPr>
                    <a:solidFill>
                      <a:schemeClr val="bg1">
                        <a:lumMod val="75000"/>
                      </a:schemeClr>
                    </a:solidFill>
                  </a:tcPr>
                </a:tc>
                <a:tc hMerge="1">
                  <a:txBody>
                    <a:bodyPr/>
                    <a:lstStyle/>
                    <a:p>
                      <a:endParaRPr lang="en-US"/>
                    </a:p>
                  </a:txBody>
                  <a:tcPr/>
                </a:tc>
                <a:tc hMerge="1">
                  <a:txBody>
                    <a:bodyPr/>
                    <a:lstStyle/>
                    <a:p>
                      <a:endParaRPr lang="en-US" dirty="0"/>
                    </a:p>
                  </a:txBody>
                  <a:tcPr>
                    <a:solidFill>
                      <a:srgbClr val="523178"/>
                    </a:solidFill>
                  </a:tcPr>
                </a:tc>
                <a:extLst>
                  <a:ext uri="{0D108BD9-81ED-4DB2-BD59-A6C34878D82A}">
                    <a16:rowId xmlns:a16="http://schemas.microsoft.com/office/drawing/2014/main" val="2807075472"/>
                  </a:ext>
                </a:extLst>
              </a:tr>
              <a:tr h="426226">
                <a:tc gridSpan="2">
                  <a:txBody>
                    <a:bodyPr/>
                    <a:lstStyle/>
                    <a:p>
                      <a:pPr algn="ctr"/>
                      <a:r>
                        <a:rPr lang="en-US" sz="2000" u="none" dirty="0">
                          <a:solidFill>
                            <a:schemeClr val="bg2">
                              <a:lumMod val="25000"/>
                            </a:schemeClr>
                          </a:solidFill>
                          <a:latin typeface="+mn-lt"/>
                          <a:sym typeface="Wingdings" panose="05000000000000000000" pitchFamily="2" charset="2"/>
                        </a:rPr>
                        <a:t></a:t>
                      </a:r>
                      <a:endParaRPr lang="en-US" sz="2000" u="none" dirty="0">
                        <a:solidFill>
                          <a:schemeClr val="bg2">
                            <a:lumMod val="25000"/>
                          </a:schemeClr>
                        </a:solidFill>
                        <a:latin typeface="+mn-lt"/>
                      </a:endParaRPr>
                    </a:p>
                  </a:txBody>
                  <a:tcPr>
                    <a:noFill/>
                  </a:tcPr>
                </a:tc>
                <a:tc hMerge="1">
                  <a:txBody>
                    <a:bodyPr/>
                    <a:lstStyle/>
                    <a:p>
                      <a:pPr algn="ctr"/>
                      <a:endParaRPr lang="en-US" sz="2400" u="none" dirty="0">
                        <a:solidFill>
                          <a:schemeClr val="bg2">
                            <a:lumMod val="50000"/>
                          </a:schemeClr>
                        </a:solidFill>
                        <a:latin typeface="+mn-lt"/>
                      </a:endParaRP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bg2">
                              <a:lumMod val="25000"/>
                            </a:schemeClr>
                          </a:solidFill>
                          <a:sym typeface="Wingdings" panose="05000000000000000000" pitchFamily="2" charset="2"/>
                        </a:rPr>
                        <a:t></a:t>
                      </a:r>
                      <a:endParaRPr lang="en-US" sz="2000" dirty="0">
                        <a:solidFill>
                          <a:schemeClr val="bg2">
                            <a:lumMod val="25000"/>
                          </a:schemeClr>
                        </a:solidFill>
                      </a:endParaRPr>
                    </a:p>
                  </a:txBody>
                  <a:tcPr>
                    <a:noFill/>
                  </a:tcPr>
                </a:tc>
                <a:extLst>
                  <a:ext uri="{0D108BD9-81ED-4DB2-BD59-A6C34878D82A}">
                    <a16:rowId xmlns:a16="http://schemas.microsoft.com/office/drawing/2014/main" val="1463793091"/>
                  </a:ext>
                </a:extLst>
              </a:tr>
              <a:tr h="143072">
                <a:tc gridSpan="3">
                  <a:txBody>
                    <a:bodyPr/>
                    <a:lstStyle/>
                    <a:p>
                      <a:pPr marL="0" marR="0" lvl="0" indent="0">
                        <a:spcBef>
                          <a:spcPts val="100"/>
                        </a:spcBef>
                        <a:spcAft>
                          <a:spcPts val="100"/>
                        </a:spcAft>
                        <a:buSzPts val="600"/>
                        <a:buFont typeface="Symbol" panose="05050102010706020507" pitchFamily="18" charset="2"/>
                        <a:buNone/>
                      </a:pPr>
                      <a:r>
                        <a:rPr lang="en-US" sz="1600" b="1" u="none" spc="-20" baseline="0" dirty="0">
                          <a:solidFill>
                            <a:schemeClr val="tx1"/>
                          </a:solidFill>
                          <a:effectLst/>
                          <a:latin typeface="+mn-lt"/>
                          <a:ea typeface="Merriweather Sans Light" pitchFamily="2" charset="0"/>
                          <a:cs typeface="Merriweather Sans Light" pitchFamily="2" charset="0"/>
                        </a:rPr>
                        <a:t>All patients:</a:t>
                      </a:r>
                    </a:p>
                  </a:txBody>
                  <a:tcPr marL="68580" marR="68580" marT="0" marB="0">
                    <a:solidFill>
                      <a:schemeClr val="bg1">
                        <a:lumMod val="65000"/>
                      </a:schemeClr>
                    </a:solidFill>
                  </a:tcPr>
                </a:tc>
                <a:tc hMerge="1">
                  <a:txBody>
                    <a:bodyPr/>
                    <a:lstStyle/>
                    <a:p>
                      <a:endParaRPr lang="en-US"/>
                    </a:p>
                  </a:txBody>
                  <a:tcPr/>
                </a:tc>
                <a:tc hMerge="1">
                  <a:txBody>
                    <a:bodyPr/>
                    <a:lstStyle/>
                    <a:p>
                      <a:pPr marL="342900" marR="0" lvl="0" indent="-342900">
                        <a:spcBef>
                          <a:spcPts val="100"/>
                        </a:spcBef>
                        <a:spcAft>
                          <a:spcPts val="100"/>
                        </a:spcAft>
                        <a:buFont typeface="Courier New" panose="02070309020205020404" pitchFamily="49" charset="0"/>
                        <a:buChar char="-"/>
                      </a:pPr>
                      <a:endParaRPr lang="en-US" sz="1500" u="none" spc="-20" baseline="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3192665306"/>
                  </a:ext>
                </a:extLst>
              </a:tr>
              <a:tr h="4108346">
                <a:tc>
                  <a:txBody>
                    <a:bodyPr/>
                    <a:lstStyle/>
                    <a:p>
                      <a:r>
                        <a:rPr lang="en-US" sz="1500" b="1" kern="1200" dirty="0">
                          <a:solidFill>
                            <a:schemeClr val="dk1"/>
                          </a:solidFill>
                          <a:effectLst/>
                          <a:latin typeface="+mn-lt"/>
                          <a:ea typeface="+mn-ea"/>
                          <a:cs typeface="+mn-cs"/>
                        </a:rPr>
                        <a:t>Obtain:</a:t>
                      </a:r>
                      <a:endParaRPr lang="en-US" sz="15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500" u="none" kern="1200" dirty="0">
                          <a:solidFill>
                            <a:schemeClr val="dk1"/>
                          </a:solidFill>
                          <a:effectLst/>
                          <a:latin typeface="+mn-lt"/>
                          <a:ea typeface="+mn-ea"/>
                          <a:cs typeface="+mn-cs"/>
                        </a:rPr>
                        <a:t>Update medical, surgical, social, and family histories as indicated</a:t>
                      </a:r>
                    </a:p>
                    <a:p>
                      <a:pPr marL="285750" lvl="0" indent="-285750">
                        <a:buFont typeface="Arial" panose="020B0604020202020204" pitchFamily="34" charset="0"/>
                        <a:buChar char="•"/>
                      </a:pPr>
                      <a:r>
                        <a:rPr lang="en-US" sz="1500" u="none" kern="1200" dirty="0">
                          <a:solidFill>
                            <a:schemeClr val="dk1"/>
                          </a:solidFill>
                          <a:effectLst/>
                          <a:latin typeface="+mn-lt"/>
                          <a:ea typeface="+mn-ea"/>
                          <a:cs typeface="+mn-cs"/>
                        </a:rPr>
                        <a:t>Standard and </a:t>
                      </a:r>
                      <a:r>
                        <a:rPr lang="en-US" sz="1500" i="0" u="none" kern="1200" dirty="0">
                          <a:solidFill>
                            <a:schemeClr val="dk1"/>
                          </a:solidFill>
                          <a:effectLst/>
                          <a:latin typeface="+mn-lt"/>
                          <a:ea typeface="+mn-ea"/>
                          <a:cs typeface="+mn-cs"/>
                        </a:rPr>
                        <a:t>HIV-specific</a:t>
                      </a:r>
                      <a:r>
                        <a:rPr lang="en-US" sz="1500" u="none" kern="1200" dirty="0">
                          <a:solidFill>
                            <a:schemeClr val="dk1"/>
                          </a:solidFill>
                          <a:effectLst/>
                          <a:latin typeface="+mn-lt"/>
                          <a:ea typeface="+mn-ea"/>
                          <a:cs typeface="+mn-cs"/>
                        </a:rPr>
                        <a:t> ROS and physical exam</a:t>
                      </a:r>
                    </a:p>
                    <a:p>
                      <a:pPr marL="285750" lvl="0" indent="-285750">
                        <a:buFont typeface="Arial" panose="020B0604020202020204" pitchFamily="34" charset="0"/>
                        <a:buChar char="•"/>
                      </a:pPr>
                      <a:r>
                        <a:rPr lang="en-US" sz="1500" u="none" kern="1200" dirty="0">
                          <a:solidFill>
                            <a:schemeClr val="dk1"/>
                          </a:solidFill>
                          <a:effectLst/>
                          <a:latin typeface="+mn-lt"/>
                          <a:ea typeface="+mn-ea"/>
                          <a:cs typeface="+mn-cs"/>
                        </a:rPr>
                        <a:t>Current medications; note potential </a:t>
                      </a:r>
                      <a:r>
                        <a:rPr lang="en-US" sz="1500" i="0" u="none" kern="1200" dirty="0">
                          <a:solidFill>
                            <a:schemeClr val="dk1"/>
                          </a:solidFill>
                          <a:effectLst/>
                          <a:latin typeface="+mn-lt"/>
                          <a:ea typeface="+mn-ea"/>
                          <a:cs typeface="+mn-cs"/>
                        </a:rPr>
                        <a:t>drug-drug interactions</a:t>
                      </a:r>
                      <a:endParaRPr lang="en-US" sz="1500" u="none" kern="1200" dirty="0">
                        <a:solidFill>
                          <a:schemeClr val="dk1"/>
                        </a:solidFill>
                        <a:effectLst/>
                        <a:latin typeface="+mn-lt"/>
                        <a:ea typeface="+mn-ea"/>
                        <a:cs typeface="+mn-cs"/>
                      </a:endParaRPr>
                    </a:p>
                    <a:p>
                      <a:r>
                        <a:rPr lang="en-US" sz="1500" b="1" u="none" kern="1200" dirty="0">
                          <a:solidFill>
                            <a:schemeClr val="dk1"/>
                          </a:solidFill>
                          <a:effectLst/>
                          <a:latin typeface="+mn-lt"/>
                          <a:ea typeface="+mn-ea"/>
                          <a:cs typeface="+mn-cs"/>
                        </a:rPr>
                        <a:t>Assess </a:t>
                      </a:r>
                      <a:r>
                        <a:rPr lang="en-US" sz="1500" u="none" kern="1200" dirty="0">
                          <a:solidFill>
                            <a:schemeClr val="dk1"/>
                          </a:solidFill>
                          <a:effectLst/>
                          <a:latin typeface="+mn-lt"/>
                          <a:ea typeface="+mn-ea"/>
                          <a:cs typeface="+mn-cs"/>
                        </a:rPr>
                        <a:t>(also see </a:t>
                      </a:r>
                      <a:r>
                        <a:rPr lang="en-US" sz="1500" i="0" u="none" kern="1200" dirty="0">
                          <a:solidFill>
                            <a:schemeClr val="dk1"/>
                          </a:solidFill>
                          <a:effectLst/>
                          <a:latin typeface="+mn-lt"/>
                          <a:ea typeface="+mn-ea"/>
                          <a:cs typeface="+mn-cs"/>
                        </a:rPr>
                        <a:t>Checklist 1; </a:t>
                      </a:r>
                      <a:r>
                        <a:rPr lang="en-US" sz="1500" kern="1200" dirty="0">
                          <a:solidFill>
                            <a:schemeClr val="dk1"/>
                          </a:solidFill>
                          <a:effectLst/>
                          <a:latin typeface="+mn-lt"/>
                          <a:ea typeface="+mn-ea"/>
                          <a:cs typeface="+mn-cs"/>
                        </a:rPr>
                        <a:t>see </a:t>
                      </a:r>
                      <a:r>
                        <a:rPr lang="en-US" sz="1500" u="none" kern="1200" dirty="0">
                          <a:solidFill>
                            <a:schemeClr val="dk1"/>
                          </a:solidFill>
                          <a:effectLst/>
                          <a:latin typeface="+mn-lt"/>
                          <a:ea typeface="+mn-ea"/>
                          <a:cs typeface="+mn-cs"/>
                        </a:rPr>
                        <a:t>Flowchart 2 </a:t>
                      </a:r>
                      <a:r>
                        <a:rPr lang="en-US" sz="1500" kern="1200" dirty="0">
                          <a:solidFill>
                            <a:schemeClr val="dk1"/>
                          </a:solidFill>
                          <a:effectLst/>
                          <a:latin typeface="+mn-lt"/>
                          <a:ea typeface="+mn-ea"/>
                          <a:cs typeface="+mn-cs"/>
                        </a:rPr>
                        <a:t>if ART switch is needed</a:t>
                      </a:r>
                      <a:r>
                        <a:rPr lang="en-US" sz="1500" u="none" kern="1200" dirty="0">
                          <a:solidFill>
                            <a:schemeClr val="dk1"/>
                          </a:solidFill>
                          <a:effectLst/>
                          <a:latin typeface="+mn-lt"/>
                          <a:ea typeface="+mn-ea"/>
                          <a:cs typeface="+mn-cs"/>
                        </a:rPr>
                        <a:t>)</a:t>
                      </a:r>
                      <a:r>
                        <a:rPr lang="en-US" sz="1500" b="1" u="none" kern="1200" dirty="0">
                          <a:solidFill>
                            <a:schemeClr val="dk1"/>
                          </a:solidFill>
                          <a:effectLst/>
                          <a:latin typeface="+mn-lt"/>
                          <a:ea typeface="+mn-ea"/>
                          <a:cs typeface="+mn-cs"/>
                        </a:rPr>
                        <a:t>: </a:t>
                      </a:r>
                      <a:endParaRPr lang="en-US" sz="1500" u="none"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500" u="none" kern="1200" dirty="0">
                          <a:solidFill>
                            <a:schemeClr val="dk1"/>
                          </a:solidFill>
                          <a:effectLst/>
                          <a:latin typeface="+mn-lt"/>
                          <a:ea typeface="+mn-ea"/>
                          <a:cs typeface="+mn-cs"/>
                        </a:rPr>
                        <a:t>Patient concerns</a:t>
                      </a:r>
                    </a:p>
                    <a:p>
                      <a:pPr marL="285750" lvl="0" indent="-285750">
                        <a:buFont typeface="Arial" panose="020B0604020202020204" pitchFamily="34" charset="0"/>
                        <a:buChar char="•"/>
                      </a:pPr>
                      <a:r>
                        <a:rPr lang="en-US" sz="1500" u="none" kern="1200" dirty="0">
                          <a:solidFill>
                            <a:schemeClr val="dk1"/>
                          </a:solidFill>
                          <a:effectLst/>
                          <a:latin typeface="+mn-lt"/>
                          <a:ea typeface="+mn-ea"/>
                          <a:cs typeface="+mn-cs"/>
                        </a:rPr>
                        <a:t>Comorbidities [a]; changes in symptoms or treatment since the last visit </a:t>
                      </a:r>
                    </a:p>
                    <a:p>
                      <a:pPr marL="285750" lvl="0" indent="-285750">
                        <a:buFont typeface="Arial" panose="020B0604020202020204" pitchFamily="34" charset="0"/>
                        <a:buChar char="•"/>
                      </a:pPr>
                      <a:r>
                        <a:rPr lang="en-US" sz="1500" i="0" u="none" kern="1200" dirty="0">
                          <a:solidFill>
                            <a:schemeClr val="dk1"/>
                          </a:solidFill>
                          <a:effectLst/>
                          <a:latin typeface="+mn-lt"/>
                          <a:ea typeface="+mn-ea"/>
                          <a:cs typeface="+mn-cs"/>
                        </a:rPr>
                        <a:t>Substance use</a:t>
                      </a:r>
                      <a:r>
                        <a:rPr lang="en-US" sz="1500" u="none" kern="1200" dirty="0">
                          <a:solidFill>
                            <a:schemeClr val="dk1"/>
                          </a:solidFill>
                          <a:effectLst/>
                          <a:latin typeface="+mn-lt"/>
                          <a:ea typeface="+mn-ea"/>
                          <a:cs typeface="+mn-cs"/>
                        </a:rPr>
                        <a:t>, including tobacco [b]; if high-risk, engage in shared decision-making regarding </a:t>
                      </a:r>
                      <a:r>
                        <a:rPr lang="en-US" sz="1500" i="0" u="none" kern="1200" dirty="0">
                          <a:solidFill>
                            <a:schemeClr val="dk1"/>
                          </a:solidFill>
                          <a:effectLst/>
                          <a:latin typeface="+mn-lt"/>
                          <a:ea typeface="+mn-ea"/>
                          <a:cs typeface="+mn-cs"/>
                        </a:rPr>
                        <a:t>SUD treatment</a:t>
                      </a:r>
                      <a:endParaRPr lang="en-US" sz="1500" u="none"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500" u="none" kern="1200" dirty="0">
                          <a:solidFill>
                            <a:schemeClr val="dk1"/>
                          </a:solidFill>
                          <a:effectLst/>
                          <a:latin typeface="+mn-lt"/>
                          <a:ea typeface="+mn-ea"/>
                          <a:cs typeface="+mn-cs"/>
                        </a:rPr>
                        <a:t>Harm reduction needs </a:t>
                      </a:r>
                    </a:p>
                    <a:p>
                      <a:pPr marL="285750" lvl="0" indent="-285750">
                        <a:buFont typeface="Arial" panose="020B0604020202020204" pitchFamily="34" charset="0"/>
                        <a:buChar char="•"/>
                      </a:pPr>
                      <a:r>
                        <a:rPr lang="en-US" sz="1500" u="none" kern="1200" dirty="0">
                          <a:solidFill>
                            <a:schemeClr val="dk1"/>
                          </a:solidFill>
                          <a:effectLst/>
                          <a:latin typeface="+mn-lt"/>
                          <a:ea typeface="+mn-ea"/>
                          <a:cs typeface="+mn-cs"/>
                        </a:rPr>
                        <a:t>Functional status</a:t>
                      </a:r>
                    </a:p>
                    <a:p>
                      <a:pPr marL="285750" lvl="0" indent="-285750">
                        <a:buFont typeface="Arial" panose="020B0604020202020204" pitchFamily="34" charset="0"/>
                        <a:buChar char="•"/>
                      </a:pPr>
                      <a:r>
                        <a:rPr lang="en-US" sz="1500" i="0" u="none" strike="noStrike" kern="1200" dirty="0">
                          <a:solidFill>
                            <a:schemeClr val="dk1"/>
                          </a:solidFill>
                          <a:effectLst/>
                          <a:latin typeface="+mn-lt"/>
                          <a:ea typeface="+mn-ea"/>
                          <a:cs typeface="+mn-cs"/>
                        </a:rPr>
                        <a:t>Current behavioral and psychosocial status</a:t>
                      </a:r>
                      <a:endParaRPr lang="en-US" sz="1500" u="none" kern="1200" dirty="0">
                        <a:solidFill>
                          <a:schemeClr val="dk1"/>
                        </a:solidFill>
                        <a:effectLst/>
                        <a:latin typeface="+mn-lt"/>
                        <a:ea typeface="+mn-ea"/>
                        <a:cs typeface="+mn-cs"/>
                      </a:endParaRPr>
                    </a:p>
                    <a:p>
                      <a:r>
                        <a:rPr lang="en-US" sz="1500" b="1" u="none" kern="1200" dirty="0">
                          <a:solidFill>
                            <a:schemeClr val="dk1"/>
                          </a:solidFill>
                          <a:effectLst/>
                          <a:latin typeface="+mn-lt"/>
                          <a:ea typeface="+mn-ea"/>
                          <a:cs typeface="+mn-cs"/>
                        </a:rPr>
                        <a:t>Order: </a:t>
                      </a:r>
                      <a:endParaRPr lang="en-US" sz="1500" u="none"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500" i="0" u="none" strike="noStrike" kern="1200" dirty="0">
                          <a:solidFill>
                            <a:schemeClr val="dk1"/>
                          </a:solidFill>
                          <a:effectLst/>
                          <a:latin typeface="+mn-lt"/>
                          <a:ea typeface="+mn-ea"/>
                          <a:cs typeface="+mn-cs"/>
                        </a:rPr>
                        <a:t>Annual (routine) </a:t>
                      </a:r>
                      <a:r>
                        <a:rPr lang="en-US" sz="1500" i="0" u="none" kern="1200" dirty="0">
                          <a:solidFill>
                            <a:schemeClr val="dk1"/>
                          </a:solidFill>
                          <a:effectLst/>
                          <a:latin typeface="+mn-lt"/>
                          <a:ea typeface="+mn-ea"/>
                          <a:cs typeface="+mn-cs"/>
                        </a:rPr>
                        <a:t>laboratory testing</a:t>
                      </a:r>
                      <a:r>
                        <a:rPr lang="en-US" sz="1500" i="0" u="none" strike="noStrike" kern="1200" dirty="0">
                          <a:solidFill>
                            <a:schemeClr val="dk1"/>
                          </a:solidFill>
                          <a:effectLst/>
                          <a:latin typeface="+mn-lt"/>
                          <a:ea typeface="+mn-ea"/>
                          <a:cs typeface="+mn-cs"/>
                          <a:hlinkClick r:id="rId2" action="ppaction://hlinkfile"/>
                        </a:rPr>
                        <a:t> </a:t>
                      </a:r>
                      <a:endParaRPr lang="en-US" sz="1500" u="none"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500" i="0" u="none" kern="1200" dirty="0">
                          <a:solidFill>
                            <a:schemeClr val="dk1"/>
                          </a:solidFill>
                          <a:effectLst/>
                          <a:latin typeface="+mn-lt"/>
                          <a:ea typeface="+mn-ea"/>
                          <a:cs typeface="+mn-cs"/>
                        </a:rPr>
                        <a:t>Seasonal and other priority vaccines</a:t>
                      </a:r>
                      <a:r>
                        <a:rPr lang="en-US" sz="1500" u="none" kern="1200" dirty="0">
                          <a:solidFill>
                            <a:schemeClr val="dk1"/>
                          </a:solidFill>
                          <a:effectLst/>
                          <a:latin typeface="+mn-lt"/>
                          <a:ea typeface="+mn-ea"/>
                          <a:cs typeface="+mn-cs"/>
                        </a:rPr>
                        <a:t>, e.g., influence, COVID-19, mpox, pneumococcal; avoid live vaccines in patients with CD4 count &lt;200 cells/mm</a:t>
                      </a:r>
                      <a:r>
                        <a:rPr lang="en-US" sz="1500" u="none" kern="1200" baseline="30000" dirty="0">
                          <a:solidFill>
                            <a:schemeClr val="dk1"/>
                          </a:solidFill>
                          <a:effectLst/>
                          <a:latin typeface="+mn-lt"/>
                          <a:ea typeface="+mn-ea"/>
                          <a:cs typeface="+mn-cs"/>
                        </a:rPr>
                        <a:t>3</a:t>
                      </a:r>
                      <a:endParaRPr lang="en-US" sz="1500" u="none"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500" u="none" kern="1200" dirty="0">
                          <a:solidFill>
                            <a:schemeClr val="dk1"/>
                          </a:solidFill>
                          <a:effectLst/>
                          <a:latin typeface="+mn-lt"/>
                          <a:ea typeface="+mn-ea"/>
                          <a:cs typeface="+mn-cs"/>
                        </a:rPr>
                        <a:t>STI and indicated age-, sex-, and risk-based </a:t>
                      </a:r>
                      <a:r>
                        <a:rPr lang="en-US" sz="1500" i="0" u="none" kern="1200" dirty="0">
                          <a:solidFill>
                            <a:schemeClr val="dk1"/>
                          </a:solidFill>
                          <a:effectLst/>
                          <a:latin typeface="+mn-lt"/>
                          <a:ea typeface="+mn-ea"/>
                          <a:cs typeface="+mn-cs"/>
                        </a:rPr>
                        <a:t>screening</a:t>
                      </a:r>
                      <a:r>
                        <a:rPr lang="en-US" sz="1500" u="none" kern="1200" dirty="0">
                          <a:solidFill>
                            <a:schemeClr val="dk1"/>
                          </a:solidFill>
                          <a:effectLst/>
                          <a:latin typeface="+mn-lt"/>
                          <a:ea typeface="+mn-ea"/>
                          <a:cs typeface="+mn-cs"/>
                        </a:rPr>
                        <a:t> and </a:t>
                      </a:r>
                      <a:r>
                        <a:rPr lang="en-US" sz="1500" i="0" u="none" kern="1200" dirty="0">
                          <a:solidFill>
                            <a:schemeClr val="dk1"/>
                          </a:solidFill>
                          <a:effectLst/>
                          <a:latin typeface="+mn-lt"/>
                          <a:ea typeface="+mn-ea"/>
                          <a:cs typeface="+mn-cs"/>
                        </a:rPr>
                        <a:t>preventive care</a:t>
                      </a:r>
                      <a:r>
                        <a:rPr lang="en-US" sz="1500" u="none" kern="1200" dirty="0">
                          <a:solidFill>
                            <a:schemeClr val="dk1"/>
                          </a:solidFill>
                          <a:effectLst/>
                          <a:latin typeface="+mn-lt"/>
                          <a:ea typeface="+mn-ea"/>
                          <a:cs typeface="+mn-cs"/>
                        </a:rPr>
                        <a:t> if not available on site</a:t>
                      </a:r>
                    </a:p>
                  </a:txBody>
                  <a:tcPr marL="68580" marR="68580" marT="0" marB="0">
                    <a:solidFill>
                      <a:schemeClr val="bg1">
                        <a:lumMod val="85000"/>
                      </a:schemeClr>
                    </a:solidFill>
                  </a:tcPr>
                </a:tc>
                <a:tc gridSpan="2">
                  <a:txBody>
                    <a:bodyPr/>
                    <a:lstStyle/>
                    <a:p>
                      <a:r>
                        <a:rPr lang="en-US" sz="1500" b="1" u="none" kern="1200" dirty="0">
                          <a:solidFill>
                            <a:schemeClr val="dk1"/>
                          </a:solidFill>
                          <a:effectLst/>
                          <a:latin typeface="+mn-lt"/>
                          <a:ea typeface="+mn-ea"/>
                          <a:cs typeface="+mn-cs"/>
                        </a:rPr>
                        <a:t>Provide counseling and patient education:</a:t>
                      </a:r>
                      <a:endParaRPr lang="en-US" sz="1500" u="none"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500" u="none" kern="1200" dirty="0">
                          <a:solidFill>
                            <a:schemeClr val="dk1"/>
                          </a:solidFill>
                          <a:effectLst/>
                          <a:latin typeface="+mn-lt"/>
                          <a:ea typeface="+mn-ea"/>
                          <a:cs typeface="+mn-cs"/>
                        </a:rPr>
                        <a:t>Age- and risk-based screening and preventive care recommendations, including immunizations</a:t>
                      </a:r>
                    </a:p>
                    <a:p>
                      <a:pPr marL="285750" lvl="0" indent="-285750">
                        <a:buFont typeface="Arial" panose="020B0604020202020204" pitchFamily="34" charset="0"/>
                        <a:buChar char="•"/>
                      </a:pPr>
                      <a:r>
                        <a:rPr lang="en-US" sz="1500" u="none" kern="1200" dirty="0">
                          <a:solidFill>
                            <a:schemeClr val="dk1"/>
                          </a:solidFill>
                          <a:effectLst/>
                          <a:latin typeface="+mn-lt"/>
                          <a:ea typeface="+mn-ea"/>
                          <a:cs typeface="+mn-cs"/>
                        </a:rPr>
                        <a:t>Adherence support</a:t>
                      </a:r>
                    </a:p>
                    <a:p>
                      <a:pPr marL="285750" lvl="0" indent="-285750">
                        <a:buFont typeface="Arial" panose="020B0604020202020204" pitchFamily="34" charset="0"/>
                        <a:buChar char="•"/>
                      </a:pPr>
                      <a:r>
                        <a:rPr lang="en-US" sz="1500" u="none" kern="1200" dirty="0">
                          <a:solidFill>
                            <a:schemeClr val="dk1"/>
                          </a:solidFill>
                          <a:effectLst/>
                          <a:latin typeface="+mn-lt"/>
                          <a:ea typeface="+mn-ea"/>
                          <a:cs typeface="+mn-cs"/>
                        </a:rPr>
                        <a:t>As indicated, ongoing discussion of HIV disclosure status and U=U</a:t>
                      </a:r>
                    </a:p>
                    <a:p>
                      <a:pPr marL="285750" lvl="0" indent="-285750">
                        <a:buFont typeface="Arial" panose="020B0604020202020204" pitchFamily="34" charset="0"/>
                        <a:buChar char="•"/>
                      </a:pPr>
                      <a:r>
                        <a:rPr lang="en-US" sz="1500" u="none" kern="1200" dirty="0">
                          <a:solidFill>
                            <a:schemeClr val="dk1"/>
                          </a:solidFill>
                          <a:effectLst/>
                          <a:latin typeface="+mn-lt"/>
                          <a:ea typeface="+mn-ea"/>
                          <a:cs typeface="+mn-cs"/>
                        </a:rPr>
                        <a:t>Substance use treatment and harm reduction options</a:t>
                      </a:r>
                    </a:p>
                    <a:p>
                      <a:pPr marL="285750" lvl="0" indent="-285750">
                        <a:buFont typeface="Arial" panose="020B0604020202020204" pitchFamily="34" charset="0"/>
                        <a:buChar char="•"/>
                      </a:pPr>
                      <a:r>
                        <a:rPr lang="en-US" sz="1500" u="none" kern="1200" dirty="0">
                          <a:solidFill>
                            <a:schemeClr val="dk1"/>
                          </a:solidFill>
                          <a:effectLst/>
                          <a:latin typeface="+mn-lt"/>
                          <a:ea typeface="+mn-ea"/>
                          <a:cs typeface="+mn-cs"/>
                        </a:rPr>
                        <a:t>Sexual health, including condom use, STI prevention, and other harm reduction options (e.g., doxy-PEP) [c]</a:t>
                      </a:r>
                    </a:p>
                    <a:p>
                      <a:pPr marL="285750" lvl="0" indent="-285750">
                        <a:buFont typeface="Arial" panose="020B0604020202020204" pitchFamily="34" charset="0"/>
                        <a:buChar char="•"/>
                      </a:pPr>
                      <a:r>
                        <a:rPr lang="en-US" sz="1500" u="none" kern="1200" dirty="0">
                          <a:solidFill>
                            <a:schemeClr val="dk1"/>
                          </a:solidFill>
                          <a:effectLst/>
                          <a:latin typeface="+mn-lt"/>
                          <a:ea typeface="+mn-ea"/>
                          <a:cs typeface="+mn-cs"/>
                        </a:rPr>
                        <a:t>Advance directives</a:t>
                      </a:r>
                    </a:p>
                    <a:p>
                      <a:r>
                        <a:rPr lang="en-US" sz="1500" b="1" u="none" kern="1200" dirty="0">
                          <a:solidFill>
                            <a:schemeClr val="dk1"/>
                          </a:solidFill>
                          <a:effectLst/>
                          <a:latin typeface="+mn-lt"/>
                          <a:ea typeface="+mn-ea"/>
                          <a:cs typeface="+mn-cs"/>
                        </a:rPr>
                        <a:t>Refer, as indicated: </a:t>
                      </a:r>
                      <a:endParaRPr lang="en-US" sz="1500" u="none"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500" u="none" kern="1200" dirty="0">
                          <a:solidFill>
                            <a:schemeClr val="dk1"/>
                          </a:solidFill>
                          <a:effectLst/>
                          <a:latin typeface="+mn-lt"/>
                          <a:ea typeface="+mn-ea"/>
                          <a:cs typeface="+mn-cs"/>
                        </a:rPr>
                        <a:t>Imaging</a:t>
                      </a:r>
                    </a:p>
                    <a:p>
                      <a:pPr marL="285750" lvl="0" indent="-285750">
                        <a:buFont typeface="Arial" panose="020B0604020202020204" pitchFamily="34" charset="0"/>
                        <a:buChar char="•"/>
                      </a:pPr>
                      <a:r>
                        <a:rPr lang="en-US" sz="1500" u="none" strike="noStrike" kern="1200" dirty="0">
                          <a:solidFill>
                            <a:schemeClr val="dk1"/>
                          </a:solidFill>
                          <a:effectLst/>
                          <a:latin typeface="+mn-lt"/>
                          <a:ea typeface="+mn-ea"/>
                          <a:cs typeface="+mn-cs"/>
                        </a:rPr>
                        <a:t>Preventive care, including cancer screenings</a:t>
                      </a:r>
                      <a:r>
                        <a:rPr lang="en-US" sz="1500" u="none" kern="1200" dirty="0">
                          <a:solidFill>
                            <a:schemeClr val="dk1"/>
                          </a:solidFill>
                          <a:effectLst/>
                          <a:latin typeface="+mn-lt"/>
                          <a:ea typeface="+mn-ea"/>
                          <a:cs typeface="+mn-cs"/>
                        </a:rPr>
                        <a:t> </a:t>
                      </a:r>
                    </a:p>
                    <a:p>
                      <a:pPr marL="285750" lvl="0" indent="-285750">
                        <a:buFont typeface="Arial" panose="020B0604020202020204" pitchFamily="34" charset="0"/>
                        <a:buChar char="•"/>
                      </a:pPr>
                      <a:r>
                        <a:rPr lang="en-US" sz="1500" u="none" kern="1200" dirty="0">
                          <a:solidFill>
                            <a:schemeClr val="dk1"/>
                          </a:solidFill>
                          <a:effectLst/>
                          <a:latin typeface="+mn-lt"/>
                          <a:ea typeface="+mn-ea"/>
                          <a:cs typeface="+mn-cs"/>
                        </a:rPr>
                        <a:t>Specialty care, e.g., case management, optometry, nutrition, dental care, peer support</a:t>
                      </a:r>
                    </a:p>
                    <a:p>
                      <a:r>
                        <a:rPr lang="en-US" sz="1500" b="1" u="none" kern="1200" dirty="0">
                          <a:solidFill>
                            <a:schemeClr val="dk1"/>
                          </a:solidFill>
                          <a:effectLst/>
                          <a:latin typeface="+mn-lt"/>
                          <a:ea typeface="+mn-ea"/>
                          <a:cs typeface="+mn-cs"/>
                        </a:rPr>
                        <a:t>Schedule return visit:</a:t>
                      </a:r>
                      <a:endParaRPr lang="en-US" sz="1500" u="none"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500" u="none" kern="1200" dirty="0">
                          <a:solidFill>
                            <a:schemeClr val="dk1"/>
                          </a:solidFill>
                          <a:effectLst/>
                          <a:latin typeface="+mn-lt"/>
                          <a:ea typeface="+mn-ea"/>
                          <a:cs typeface="+mn-cs"/>
                        </a:rPr>
                        <a:t>In-person, in 12 to 24 weeks for a routine monitoring visit</a:t>
                      </a:r>
                    </a:p>
                    <a:p>
                      <a:pPr marL="285750" indent="-285750">
                        <a:buFont typeface="Arial" panose="020B0604020202020204" pitchFamily="34" charset="0"/>
                        <a:buChar char="•"/>
                      </a:pPr>
                      <a:r>
                        <a:rPr lang="en-US" sz="1500" u="none" kern="1200" dirty="0">
                          <a:solidFill>
                            <a:schemeClr val="dk1"/>
                          </a:solidFill>
                          <a:effectLst/>
                          <a:latin typeface="+mn-lt"/>
                          <a:ea typeface="+mn-ea"/>
                          <a:cs typeface="+mn-cs"/>
                        </a:rPr>
                        <a:t>Other as indicated</a:t>
                      </a:r>
                      <a:endParaRPr lang="en-US" sz="1500" u="none" spc="-20" baseline="0" dirty="0">
                        <a:solidFill>
                          <a:schemeClr val="tx1"/>
                        </a:solidFill>
                        <a:effectLst/>
                        <a:latin typeface="+mn-lt"/>
                        <a:ea typeface="Merriweather Sans Light" pitchFamily="2" charset="0"/>
                        <a:cs typeface="Merriweather Sans Light" pitchFamily="2" charset="0"/>
                      </a:endParaRPr>
                    </a:p>
                  </a:txBody>
                  <a:tcPr marL="68580" marR="68580" marT="0" marB="0">
                    <a:solidFill>
                      <a:schemeClr val="bg1">
                        <a:lumMod val="85000"/>
                      </a:schemeClr>
                    </a:solidFill>
                  </a:tcPr>
                </a:tc>
                <a:tc hMerge="1">
                  <a:txBody>
                    <a:bodyPr/>
                    <a:lstStyle/>
                    <a:p>
                      <a:pPr marL="0" marR="0">
                        <a:spcBef>
                          <a:spcPts val="600"/>
                        </a:spcBef>
                        <a:spcAft>
                          <a:spcPts val="300"/>
                        </a:spcAft>
                      </a:pPr>
                      <a:endParaRPr lang="en-US" sz="1500" u="none" spc="-20" baseline="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667067045"/>
                  </a:ext>
                </a:extLst>
              </a:tr>
            </a:tbl>
          </a:graphicData>
        </a:graphic>
      </p:graphicFrame>
      <p:sp>
        <p:nvSpPr>
          <p:cNvPr id="4" name="Date Placeholder 5">
            <a:extLst>
              <a:ext uri="{FF2B5EF4-FFF2-40B4-BE49-F238E27FC236}">
                <a16:creationId xmlns:a16="http://schemas.microsoft.com/office/drawing/2014/main" id="{5B0A62B9-8F4C-49CE-B675-B8E0BF5D1D4C}"/>
              </a:ext>
            </a:extLst>
          </p:cNvPr>
          <p:cNvSpPr>
            <a:spLocks noGrp="1"/>
          </p:cNvSpPr>
          <p:nvPr>
            <p:ph type="dt" sz="half" idx="2"/>
          </p:nvPr>
        </p:nvSpPr>
        <p:spPr>
          <a:xfrm>
            <a:off x="838200" y="6356350"/>
            <a:ext cx="2743200" cy="365125"/>
          </a:xfrm>
        </p:spPr>
        <p:txBody>
          <a:bodyPr/>
          <a:lstStyle/>
          <a:p>
            <a:r>
              <a:rPr lang="en-US" dirty="0"/>
              <a:t>July 2024</a:t>
            </a:r>
          </a:p>
        </p:txBody>
      </p:sp>
      <p:sp>
        <p:nvSpPr>
          <p:cNvPr id="5" name="Footer Placeholder 3">
            <a:extLst>
              <a:ext uri="{FF2B5EF4-FFF2-40B4-BE49-F238E27FC236}">
                <a16:creationId xmlns:a16="http://schemas.microsoft.com/office/drawing/2014/main" id="{D8737221-1DFF-4BFE-83C2-65315143390E}"/>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6" name="Slide Number Placeholder 4">
            <a:extLst>
              <a:ext uri="{FF2B5EF4-FFF2-40B4-BE49-F238E27FC236}">
                <a16:creationId xmlns:a16="http://schemas.microsoft.com/office/drawing/2014/main" id="{ABC20758-0515-46DE-9B12-76E560B2DF8E}"/>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Tree>
    <p:extLst>
      <p:ext uri="{BB962C8B-B14F-4D97-AF65-F5344CB8AC3E}">
        <p14:creationId xmlns:p14="http://schemas.microsoft.com/office/powerpoint/2010/main" val="38436906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4E366-2DC4-48BA-A81B-08892A945D09}"/>
              </a:ext>
            </a:extLst>
          </p:cNvPr>
          <p:cNvSpPr>
            <a:spLocks noGrp="1"/>
          </p:cNvSpPr>
          <p:nvPr>
            <p:ph type="title"/>
          </p:nvPr>
        </p:nvSpPr>
        <p:spPr>
          <a:xfrm>
            <a:off x="264694" y="313946"/>
            <a:ext cx="10072674" cy="675858"/>
          </a:xfrm>
        </p:spPr>
        <p:txBody>
          <a:bodyPr>
            <a:normAutofit/>
          </a:bodyPr>
          <a:lstStyle/>
          <a:p>
            <a:r>
              <a:rPr lang="en-US" sz="3600" dirty="0">
                <a:effectLst/>
              </a:rPr>
              <a:t>Flowchart 4, </a:t>
            </a:r>
            <a:r>
              <a:rPr lang="en-US" sz="2800" b="0" i="1" dirty="0">
                <a:effectLst/>
              </a:rPr>
              <a:t>continued</a:t>
            </a:r>
            <a:endParaRPr lang="en-US" sz="3600" b="0" i="1" dirty="0"/>
          </a:p>
        </p:txBody>
      </p:sp>
      <p:graphicFrame>
        <p:nvGraphicFramePr>
          <p:cNvPr id="8" name="Table 7">
            <a:extLst>
              <a:ext uri="{FF2B5EF4-FFF2-40B4-BE49-F238E27FC236}">
                <a16:creationId xmlns:a16="http://schemas.microsoft.com/office/drawing/2014/main" id="{A65C4BDE-FDD9-423B-93B8-3477E5DAABDD}"/>
              </a:ext>
            </a:extLst>
          </p:cNvPr>
          <p:cNvGraphicFramePr>
            <a:graphicFrameLocks noGrp="1"/>
          </p:cNvGraphicFramePr>
          <p:nvPr>
            <p:extLst>
              <p:ext uri="{D42A27DB-BD31-4B8C-83A1-F6EECF244321}">
                <p14:modId xmlns:p14="http://schemas.microsoft.com/office/powerpoint/2010/main" val="609404827"/>
              </p:ext>
            </p:extLst>
          </p:nvPr>
        </p:nvGraphicFramePr>
        <p:xfrm>
          <a:off x="264694" y="1131361"/>
          <a:ext cx="11662611" cy="5236633"/>
        </p:xfrm>
        <a:graphic>
          <a:graphicData uri="http://schemas.openxmlformats.org/drawingml/2006/table">
            <a:tbl>
              <a:tblPr firstRow="1" bandRow="1">
                <a:tableStyleId>{5C22544A-7EE6-4342-B048-85BDC9FD1C3A}</a:tableStyleId>
              </a:tblPr>
              <a:tblGrid>
                <a:gridCol w="3038344">
                  <a:extLst>
                    <a:ext uri="{9D8B030D-6E8A-4147-A177-3AD203B41FA5}">
                      <a16:colId xmlns:a16="http://schemas.microsoft.com/office/drawing/2014/main" val="2451621220"/>
                    </a:ext>
                  </a:extLst>
                </a:gridCol>
                <a:gridCol w="8624267">
                  <a:extLst>
                    <a:ext uri="{9D8B030D-6E8A-4147-A177-3AD203B41FA5}">
                      <a16:colId xmlns:a16="http://schemas.microsoft.com/office/drawing/2014/main" val="502261719"/>
                    </a:ext>
                  </a:extLst>
                </a:gridCol>
              </a:tblGrid>
              <a:tr h="288365">
                <a:tc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u="none" spc="-20" baseline="0" dirty="0">
                          <a:solidFill>
                            <a:schemeClr val="tx1"/>
                          </a:solidFill>
                          <a:effectLst/>
                          <a:latin typeface="+mn-lt"/>
                          <a:ea typeface="Merriweather Sans Light" pitchFamily="2" charset="0"/>
                          <a:cs typeface="Merriweather Sans Light" pitchFamily="2" charset="0"/>
                        </a:rPr>
                        <a:t>All patients:</a:t>
                      </a:r>
                      <a:endParaRPr lang="en-US" sz="1600" b="0" kern="1200" dirty="0">
                        <a:solidFill>
                          <a:schemeClr val="dk1"/>
                        </a:solidFill>
                        <a:effectLst/>
                        <a:latin typeface="+mn-lt"/>
                        <a:ea typeface="+mn-ea"/>
                        <a:cs typeface="+mn-cs"/>
                      </a:endParaRPr>
                    </a:p>
                  </a:txBody>
                  <a:tcPr marL="68580" marR="68580" marT="0" marB="0">
                    <a:solidFill>
                      <a:schemeClr val="bg1">
                        <a:lumMod val="65000"/>
                      </a:schemeClr>
                    </a:solidFill>
                  </a:tcPr>
                </a:tc>
                <a:tc hMerge="1">
                  <a:txBody>
                    <a:bodyPr/>
                    <a:lstStyle/>
                    <a:p>
                      <a:pPr marL="285750" indent="-285750">
                        <a:buFont typeface="Arial" panose="020B0604020202020204" pitchFamily="34" charset="0"/>
                        <a:buChar char="•"/>
                      </a:pPr>
                      <a:endParaRPr lang="en-US" sz="1400" b="0" u="none" spc="-20" baseline="0" dirty="0">
                        <a:solidFill>
                          <a:schemeClr val="tx1"/>
                        </a:solidFill>
                        <a:effectLst/>
                        <a:latin typeface="+mn-lt"/>
                        <a:ea typeface="Merriweather Sans Light" pitchFamily="2" charset="0"/>
                        <a:cs typeface="Merriweather Sans Light" pitchFamily="2" charset="0"/>
                      </a:endParaRPr>
                    </a:p>
                  </a:txBody>
                  <a:tcPr marL="68580" marR="68580" marT="0" marB="0">
                    <a:solidFill>
                      <a:schemeClr val="bg1">
                        <a:lumMod val="95000"/>
                      </a:schemeClr>
                    </a:solidFill>
                  </a:tcPr>
                </a:tc>
                <a:extLst>
                  <a:ext uri="{0D108BD9-81ED-4DB2-BD59-A6C34878D82A}">
                    <a16:rowId xmlns:a16="http://schemas.microsoft.com/office/drawing/2014/main" val="604257616"/>
                  </a:ext>
                </a:extLst>
              </a:tr>
              <a:tr h="2983864">
                <a:tc>
                  <a:txBody>
                    <a:bodyPr/>
                    <a:lstStyle/>
                    <a:p>
                      <a:r>
                        <a:rPr lang="en-US" sz="1600" b="1" kern="1200" dirty="0">
                          <a:solidFill>
                            <a:schemeClr val="dk1"/>
                          </a:solidFill>
                          <a:effectLst/>
                          <a:latin typeface="+mn-lt"/>
                          <a:ea typeface="+mn-ea"/>
                          <a:cs typeface="+mn-cs"/>
                        </a:rPr>
                        <a:t>If the patient is ill: </a:t>
                      </a:r>
                      <a:endParaRPr lang="en-US" sz="16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600" b="0" kern="1200" dirty="0">
                          <a:solidFill>
                            <a:schemeClr val="dk1"/>
                          </a:solidFill>
                          <a:effectLst/>
                          <a:latin typeface="+mn-lt"/>
                          <a:ea typeface="+mn-ea"/>
                          <a:cs typeface="+mn-cs"/>
                        </a:rPr>
                        <a:t>Evaluate current immune status, keeping in mind the possibility of opportunistic infections with compromised immunity</a:t>
                      </a:r>
                    </a:p>
                    <a:p>
                      <a:pPr marL="285750" lvl="0" indent="-285750">
                        <a:buFont typeface="Arial" panose="020B0604020202020204" pitchFamily="34" charset="0"/>
                        <a:buChar char="•"/>
                      </a:pPr>
                      <a:r>
                        <a:rPr lang="en-US" sz="1600" b="0" kern="1200" dirty="0">
                          <a:solidFill>
                            <a:schemeClr val="dk1"/>
                          </a:solidFill>
                          <a:effectLst/>
                          <a:latin typeface="+mn-lt"/>
                          <a:ea typeface="+mn-ea"/>
                          <a:cs typeface="+mn-cs"/>
                        </a:rPr>
                        <a:t>Assess for comorbid conditions </a:t>
                      </a:r>
                    </a:p>
                    <a:p>
                      <a:pPr marL="285750" lvl="0" indent="-285750">
                        <a:buFont typeface="Arial" panose="020B0604020202020204" pitchFamily="34" charset="0"/>
                        <a:buChar char="•"/>
                      </a:pPr>
                      <a:r>
                        <a:rPr lang="en-US" sz="1600" b="0" kern="1200" dirty="0">
                          <a:solidFill>
                            <a:schemeClr val="dk1"/>
                          </a:solidFill>
                          <a:effectLst/>
                          <a:latin typeface="+mn-lt"/>
                          <a:ea typeface="+mn-ea"/>
                          <a:cs typeface="+mn-cs"/>
                        </a:rPr>
                        <a:t>Order additional laboratory testing as indicated</a:t>
                      </a:r>
                    </a:p>
                    <a:p>
                      <a:pPr marL="285750" lvl="0" indent="-285750">
                        <a:buFont typeface="Arial" panose="020B0604020202020204" pitchFamily="34" charset="0"/>
                        <a:buChar char="•"/>
                      </a:pPr>
                      <a:r>
                        <a:rPr lang="en-US" sz="1600" b="0" kern="1200" dirty="0">
                          <a:solidFill>
                            <a:schemeClr val="dk1"/>
                          </a:solidFill>
                          <a:effectLst/>
                          <a:latin typeface="+mn-lt"/>
                          <a:ea typeface="+mn-ea"/>
                          <a:cs typeface="+mn-cs"/>
                        </a:rPr>
                        <a:t>Treat according to the suspected diagnosis</a:t>
                      </a:r>
                    </a:p>
                    <a:p>
                      <a:pPr marL="285750" lvl="0" indent="-285750">
                        <a:buFont typeface="Arial" panose="020B0604020202020204" pitchFamily="34" charset="0"/>
                        <a:buChar char="•"/>
                      </a:pPr>
                      <a:r>
                        <a:rPr lang="en-US" sz="1600" b="0" kern="1200" dirty="0">
                          <a:solidFill>
                            <a:schemeClr val="dk1"/>
                          </a:solidFill>
                          <a:effectLst/>
                          <a:latin typeface="+mn-lt"/>
                          <a:ea typeface="+mn-ea"/>
                          <a:cs typeface="+mn-cs"/>
                        </a:rPr>
                        <a:t>Schedule appropriate follow-up</a:t>
                      </a:r>
                    </a:p>
                  </a:txBody>
                  <a:tcPr marL="68580" marR="68580" marT="0" marB="0">
                    <a:solidFill>
                      <a:schemeClr val="bg1">
                        <a:lumMod val="95000"/>
                      </a:schemeClr>
                    </a:solidFill>
                  </a:tcPr>
                </a:tc>
                <a:tc>
                  <a:txBody>
                    <a:bodyPr/>
                    <a:lstStyle/>
                    <a:p>
                      <a:r>
                        <a:rPr lang="en-US" sz="1600" b="1" kern="1200" dirty="0">
                          <a:solidFill>
                            <a:schemeClr val="dk1"/>
                          </a:solidFill>
                          <a:effectLst/>
                          <a:latin typeface="+mn-lt"/>
                          <a:ea typeface="+mn-ea"/>
                          <a:cs typeface="+mn-cs"/>
                        </a:rPr>
                        <a:t>If the patient was recently hospitalized: </a:t>
                      </a:r>
                      <a:endParaRPr lang="en-US" sz="16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600" b="0" kern="1200" dirty="0">
                          <a:solidFill>
                            <a:schemeClr val="dk1"/>
                          </a:solidFill>
                          <a:effectLst/>
                          <a:latin typeface="+mn-lt"/>
                          <a:ea typeface="+mn-ea"/>
                          <a:cs typeface="+mn-cs"/>
                        </a:rPr>
                        <a:t>Review laboratory test results and imaging from hospitalization to identify the need for follow-up and assess liver and kidney function</a:t>
                      </a:r>
                    </a:p>
                    <a:p>
                      <a:pPr marL="285750" lvl="0" indent="-285750">
                        <a:buFont typeface="Arial" panose="020B0604020202020204" pitchFamily="34" charset="0"/>
                        <a:buChar char="•"/>
                      </a:pPr>
                      <a:r>
                        <a:rPr lang="en-US" sz="1600" b="0" kern="1200" dirty="0">
                          <a:solidFill>
                            <a:schemeClr val="dk1"/>
                          </a:solidFill>
                          <a:effectLst/>
                          <a:latin typeface="+mn-lt"/>
                          <a:ea typeface="+mn-ea"/>
                          <a:cs typeface="+mn-cs"/>
                        </a:rPr>
                        <a:t>Review any new diagnoses and treatment plans</a:t>
                      </a:r>
                    </a:p>
                    <a:p>
                      <a:pPr marL="285750" lvl="0" indent="-285750">
                        <a:buFont typeface="Arial" panose="020B0604020202020204" pitchFamily="34" charset="0"/>
                        <a:buChar char="•"/>
                      </a:pPr>
                      <a:r>
                        <a:rPr lang="en-US" sz="1600" b="0" kern="1200" dirty="0">
                          <a:solidFill>
                            <a:schemeClr val="dk1"/>
                          </a:solidFill>
                          <a:effectLst/>
                          <a:latin typeface="+mn-lt"/>
                          <a:ea typeface="+mn-ea"/>
                          <a:cs typeface="+mn-cs"/>
                        </a:rPr>
                        <a:t>Perform medication reconciliation and assess for potential drug-drug interactions</a:t>
                      </a:r>
                    </a:p>
                    <a:p>
                      <a:pPr marL="285750" lvl="0" indent="-285750">
                        <a:buFont typeface="Arial" panose="020B0604020202020204" pitchFamily="34" charset="0"/>
                        <a:buChar char="•"/>
                      </a:pPr>
                      <a:r>
                        <a:rPr lang="en-US" sz="1600" b="0" kern="1200" dirty="0">
                          <a:solidFill>
                            <a:schemeClr val="dk1"/>
                          </a:solidFill>
                          <a:effectLst/>
                          <a:latin typeface="+mn-lt"/>
                          <a:ea typeface="+mn-ea"/>
                          <a:cs typeface="+mn-cs"/>
                        </a:rPr>
                        <a:t>Coordinate care with new specialists, including rehabilitation facilities, nursing homes, and hospice; note any changes in the patient’s social/familial support network and assess related needs</a:t>
                      </a:r>
                    </a:p>
                    <a:p>
                      <a:pPr marL="285750" lvl="0" indent="-285750">
                        <a:buFont typeface="Arial" panose="020B0604020202020204" pitchFamily="34" charset="0"/>
                        <a:buChar char="•"/>
                      </a:pPr>
                      <a:r>
                        <a:rPr lang="en-US" sz="1600" b="0" kern="1200" dirty="0">
                          <a:solidFill>
                            <a:schemeClr val="dk1"/>
                          </a:solidFill>
                          <a:effectLst/>
                          <a:latin typeface="+mn-lt"/>
                          <a:ea typeface="+mn-ea"/>
                          <a:cs typeface="+mn-cs"/>
                        </a:rPr>
                        <a:t>If indicated, assess the effects of newly disclosed HIV status</a:t>
                      </a:r>
                    </a:p>
                    <a:p>
                      <a:pPr marL="285750" lvl="0" indent="-285750">
                        <a:buFont typeface="Arial" panose="020B0604020202020204" pitchFamily="34" charset="0"/>
                        <a:buChar char="•"/>
                      </a:pPr>
                      <a:r>
                        <a:rPr lang="en-US" sz="1600" b="0" kern="1200" dirty="0">
                          <a:solidFill>
                            <a:schemeClr val="dk1"/>
                          </a:solidFill>
                          <a:effectLst/>
                          <a:latin typeface="+mn-lt"/>
                          <a:ea typeface="+mn-ea"/>
                          <a:cs typeface="+mn-cs"/>
                        </a:rPr>
                        <a:t>Review or perform functional status and safety assessment; make referrals as indicated</a:t>
                      </a:r>
                    </a:p>
                    <a:p>
                      <a:pPr marL="285750" lvl="0" indent="-285750">
                        <a:buFont typeface="Arial" panose="020B0604020202020204" pitchFamily="34" charset="0"/>
                        <a:buChar char="•"/>
                      </a:pPr>
                      <a:r>
                        <a:rPr lang="en-US" sz="1600" b="0" kern="1200" dirty="0">
                          <a:solidFill>
                            <a:schemeClr val="dk1"/>
                          </a:solidFill>
                          <a:effectLst/>
                          <a:latin typeface="+mn-lt"/>
                          <a:ea typeface="+mn-ea"/>
                          <a:cs typeface="+mn-cs"/>
                        </a:rPr>
                        <a:t>Address patient’s financial concerns if indicated, e.g., new medications, hospital or specialist care co-pays</a:t>
                      </a:r>
                    </a:p>
                    <a:p>
                      <a:pPr marL="285750" lvl="0" indent="-285750">
                        <a:buFont typeface="Arial" panose="020B0604020202020204" pitchFamily="34" charset="0"/>
                        <a:buChar char="•"/>
                      </a:pPr>
                      <a:r>
                        <a:rPr lang="en-US" sz="1600" b="0" kern="1200" dirty="0">
                          <a:solidFill>
                            <a:schemeClr val="dk1"/>
                          </a:solidFill>
                          <a:effectLst/>
                          <a:latin typeface="+mn-lt"/>
                          <a:ea typeface="+mn-ea"/>
                          <a:cs typeface="+mn-cs"/>
                        </a:rPr>
                        <a:t>Assess long-term care planning and resources</a:t>
                      </a:r>
                    </a:p>
                    <a:p>
                      <a:pPr marL="285750" indent="-285750">
                        <a:buFont typeface="Arial" panose="020B0604020202020204" pitchFamily="34" charset="0"/>
                        <a:buChar char="•"/>
                      </a:pPr>
                      <a:r>
                        <a:rPr lang="en-US" sz="1600" b="0" kern="1200" dirty="0">
                          <a:solidFill>
                            <a:schemeClr val="dk1"/>
                          </a:solidFill>
                          <a:effectLst/>
                          <a:latin typeface="+mn-lt"/>
                          <a:ea typeface="+mn-ea"/>
                          <a:cs typeface="+mn-cs"/>
                        </a:rPr>
                        <a:t>Assist with end-of-life planning if indicated</a:t>
                      </a:r>
                      <a:endParaRPr lang="en-US" sz="1400" b="0" u="none" spc="-20" baseline="0" dirty="0">
                        <a:solidFill>
                          <a:schemeClr val="tx1"/>
                        </a:solidFill>
                        <a:effectLst/>
                        <a:latin typeface="+mn-lt"/>
                        <a:ea typeface="Merriweather Sans Light" pitchFamily="2" charset="0"/>
                        <a:cs typeface="Merriweather Sans Light" pitchFamily="2" charset="0"/>
                      </a:endParaRPr>
                    </a:p>
                  </a:txBody>
                  <a:tcPr marL="68580" marR="68580" marT="0" marB="0">
                    <a:solidFill>
                      <a:schemeClr val="bg1">
                        <a:lumMod val="95000"/>
                      </a:schemeClr>
                    </a:solidFill>
                  </a:tcPr>
                </a:tc>
                <a:extLst>
                  <a:ext uri="{0D108BD9-81ED-4DB2-BD59-A6C34878D82A}">
                    <a16:rowId xmlns:a16="http://schemas.microsoft.com/office/drawing/2014/main" val="667067045"/>
                  </a:ext>
                </a:extLst>
              </a:tr>
              <a:tr h="1778348">
                <a:tc gridSpan="2">
                  <a:txBody>
                    <a:bodyPr/>
                    <a:lstStyle/>
                    <a:p>
                      <a:r>
                        <a:rPr lang="en-US" sz="1500" b="1" kern="1200" dirty="0">
                          <a:solidFill>
                            <a:schemeClr val="dk1"/>
                          </a:solidFill>
                          <a:effectLst/>
                          <a:latin typeface="+mn-lt"/>
                          <a:ea typeface="+mn-ea"/>
                          <a:cs typeface="+mn-cs"/>
                        </a:rPr>
                        <a:t>Notes: </a:t>
                      </a:r>
                      <a:endParaRPr lang="en-US" sz="1500" kern="1200" dirty="0">
                        <a:solidFill>
                          <a:schemeClr val="dk1"/>
                        </a:solidFill>
                        <a:effectLst/>
                        <a:latin typeface="+mn-lt"/>
                        <a:ea typeface="+mn-ea"/>
                        <a:cs typeface="+mn-cs"/>
                      </a:endParaRPr>
                    </a:p>
                    <a:p>
                      <a:pPr marL="342900" lvl="0" indent="-342900">
                        <a:buFont typeface="+mj-lt"/>
                        <a:buAutoNum type="alphaLcPeriod"/>
                      </a:pPr>
                      <a:r>
                        <a:rPr lang="en-US" sz="1500" kern="1200" dirty="0">
                          <a:solidFill>
                            <a:schemeClr val="dk1"/>
                          </a:solidFill>
                          <a:effectLst/>
                          <a:latin typeface="+mn-lt"/>
                          <a:ea typeface="+mn-ea"/>
                          <a:cs typeface="+mn-cs"/>
                        </a:rPr>
                        <a:t>Monitor for potential long-term effects of HIV and ART (e.g., bone density changes, dyslipidemia, weight gain, and renal dysfunction) and for comorbidities that occur more often and at younger ages in people with HIV, including atherosclerotic heart disease, non-HIV-related malignancies, renal disease, liver disease, chronic obstructive pulmonary disease, neurocognitive dysfunction, depression, and frailty.</a:t>
                      </a:r>
                    </a:p>
                    <a:p>
                      <a:pPr marL="342900" lvl="0" indent="-342900">
                        <a:buFont typeface="+mj-lt"/>
                        <a:buAutoNum type="alphaLcPeriod"/>
                      </a:pPr>
                      <a:r>
                        <a:rPr lang="en-US" sz="1500" kern="1200" dirty="0">
                          <a:solidFill>
                            <a:schemeClr val="dk1"/>
                          </a:solidFill>
                          <a:effectLst/>
                          <a:latin typeface="+mn-lt"/>
                          <a:ea typeface="+mn-ea"/>
                          <a:cs typeface="+mn-cs"/>
                        </a:rPr>
                        <a:t>Smoking and hypertension contribute significantly to morbidity, regardless of HIV-related risk factors, such as CD4 cell count or viral load.</a:t>
                      </a:r>
                    </a:p>
                    <a:p>
                      <a:pPr marL="342900" indent="-342900">
                        <a:buFont typeface="+mj-lt"/>
                        <a:buAutoNum type="alphaLcPeriod"/>
                      </a:pPr>
                      <a:r>
                        <a:rPr lang="en-US" sz="1500" kern="1200" dirty="0">
                          <a:solidFill>
                            <a:schemeClr val="dk1"/>
                          </a:solidFill>
                          <a:effectLst/>
                          <a:latin typeface="+mn-lt"/>
                          <a:ea typeface="+mn-ea"/>
                          <a:cs typeface="+mn-cs"/>
                        </a:rPr>
                        <a:t>Ongoing surveillance for diseases transmitted through the same routes as HIV, including HCV, HBV, HPV, and other STIs, is recommended.</a:t>
                      </a:r>
                    </a:p>
                  </a:txBody>
                  <a:tcPr marL="68580" marR="68580" marT="0" marB="0">
                    <a:noFill/>
                  </a:tcPr>
                </a:tc>
                <a:tc hMerge="1">
                  <a:txBody>
                    <a:bodyPr/>
                    <a:lstStyle/>
                    <a:p>
                      <a:pPr marL="285750" indent="-285750">
                        <a:buFont typeface="Arial" panose="020B0604020202020204" pitchFamily="34" charset="0"/>
                        <a:buChar char="•"/>
                      </a:pPr>
                      <a:endParaRPr lang="en-US" sz="1400" u="none" spc="-20" baseline="0" dirty="0">
                        <a:solidFill>
                          <a:schemeClr val="tx1"/>
                        </a:solidFill>
                        <a:effectLst/>
                        <a:latin typeface="+mn-lt"/>
                        <a:ea typeface="Merriweather Sans Light" pitchFamily="2" charset="0"/>
                        <a:cs typeface="Merriweather Sans Light" pitchFamily="2" charset="0"/>
                      </a:endParaRPr>
                    </a:p>
                  </a:txBody>
                  <a:tcPr marL="68580" marR="68580" marT="0" marB="0">
                    <a:solidFill>
                      <a:schemeClr val="bg1">
                        <a:lumMod val="95000"/>
                      </a:schemeClr>
                    </a:solidFill>
                  </a:tcPr>
                </a:tc>
                <a:extLst>
                  <a:ext uri="{0D108BD9-81ED-4DB2-BD59-A6C34878D82A}">
                    <a16:rowId xmlns:a16="http://schemas.microsoft.com/office/drawing/2014/main" val="29060060"/>
                  </a:ext>
                </a:extLst>
              </a:tr>
            </a:tbl>
          </a:graphicData>
        </a:graphic>
      </p:graphicFrame>
      <p:sp>
        <p:nvSpPr>
          <p:cNvPr id="4" name="Date Placeholder 5">
            <a:extLst>
              <a:ext uri="{FF2B5EF4-FFF2-40B4-BE49-F238E27FC236}">
                <a16:creationId xmlns:a16="http://schemas.microsoft.com/office/drawing/2014/main" id="{F47260E0-B1B1-4188-A9D7-154671D121B6}"/>
              </a:ext>
            </a:extLst>
          </p:cNvPr>
          <p:cNvSpPr>
            <a:spLocks noGrp="1"/>
          </p:cNvSpPr>
          <p:nvPr>
            <p:ph type="dt" sz="half" idx="2"/>
          </p:nvPr>
        </p:nvSpPr>
        <p:spPr>
          <a:xfrm>
            <a:off x="838200" y="6356350"/>
            <a:ext cx="2743200" cy="365125"/>
          </a:xfrm>
        </p:spPr>
        <p:txBody>
          <a:bodyPr/>
          <a:lstStyle/>
          <a:p>
            <a:r>
              <a:rPr lang="en-US" dirty="0"/>
              <a:t>July 2024</a:t>
            </a:r>
          </a:p>
        </p:txBody>
      </p:sp>
      <p:sp>
        <p:nvSpPr>
          <p:cNvPr id="5" name="Footer Placeholder 3">
            <a:extLst>
              <a:ext uri="{FF2B5EF4-FFF2-40B4-BE49-F238E27FC236}">
                <a16:creationId xmlns:a16="http://schemas.microsoft.com/office/drawing/2014/main" id="{1990C81F-27AB-479B-9D80-3F2F696D4745}"/>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6" name="Slide Number Placeholder 4">
            <a:extLst>
              <a:ext uri="{FF2B5EF4-FFF2-40B4-BE49-F238E27FC236}">
                <a16:creationId xmlns:a16="http://schemas.microsoft.com/office/drawing/2014/main" id="{4E5DD194-9FCD-42BF-AFBA-1EEA0E86B73A}"/>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Tree>
    <p:extLst>
      <p:ext uri="{BB962C8B-B14F-4D97-AF65-F5344CB8AC3E}">
        <p14:creationId xmlns:p14="http://schemas.microsoft.com/office/powerpoint/2010/main" val="27997946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FD04B-56E1-439C-9180-23D3219CABA3}"/>
              </a:ext>
            </a:extLst>
          </p:cNvPr>
          <p:cNvSpPr>
            <a:spLocks noGrp="1"/>
          </p:cNvSpPr>
          <p:nvPr>
            <p:ph type="title"/>
          </p:nvPr>
        </p:nvSpPr>
        <p:spPr>
          <a:xfrm>
            <a:off x="295288" y="177357"/>
            <a:ext cx="10113987" cy="1325563"/>
          </a:xfrm>
        </p:spPr>
        <p:txBody>
          <a:bodyPr>
            <a:normAutofit/>
          </a:bodyPr>
          <a:lstStyle/>
          <a:p>
            <a:r>
              <a:rPr lang="en-US" sz="3600" dirty="0">
                <a:effectLst/>
              </a:rPr>
              <a:t>Checklist 3: Recommended Age-, Sex-, and Risk-Based Screening</a:t>
            </a:r>
            <a:endParaRPr lang="en-US" sz="3600" dirty="0"/>
          </a:p>
        </p:txBody>
      </p:sp>
      <p:sp>
        <p:nvSpPr>
          <p:cNvPr id="4" name="Footer Placeholder 3">
            <a:extLst>
              <a:ext uri="{FF2B5EF4-FFF2-40B4-BE49-F238E27FC236}">
                <a16:creationId xmlns:a16="http://schemas.microsoft.com/office/drawing/2014/main" id="{B44B15AB-745C-4C1E-82D3-783515FE0AF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8DCE3D11-4AF1-4B2E-BC75-ACBF35CFFBF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8D7F131-25C5-497E-AD6C-9A4127DE6E29}"/>
              </a:ext>
            </a:extLst>
          </p:cNvPr>
          <p:cNvSpPr>
            <a:spLocks noGrp="1"/>
          </p:cNvSpPr>
          <p:nvPr>
            <p:ph type="dt" sz="half" idx="2"/>
          </p:nvPr>
        </p:nvSpPr>
        <p:spPr/>
        <p:txBody>
          <a:bodyPr/>
          <a:lstStyle/>
          <a:p>
            <a:r>
              <a:rPr lang="en-US" dirty="0"/>
              <a:t>July 2024</a:t>
            </a:r>
          </a:p>
        </p:txBody>
      </p:sp>
      <p:sp>
        <p:nvSpPr>
          <p:cNvPr id="7" name="Rectangle 1">
            <a:extLst>
              <a:ext uri="{FF2B5EF4-FFF2-40B4-BE49-F238E27FC236}">
                <a16:creationId xmlns:a16="http://schemas.microsoft.com/office/drawing/2014/main" id="{91B8586C-5AD2-48CF-90C0-CE323035F3F3}"/>
              </a:ext>
            </a:extLst>
          </p:cNvPr>
          <p:cNvSpPr>
            <a:spLocks noGrp="1" noChangeArrowheads="1"/>
          </p:cNvSpPr>
          <p:nvPr>
            <p:ph idx="1"/>
          </p:nvPr>
        </p:nvSpPr>
        <p:spPr bwMode="auto">
          <a:xfrm>
            <a:off x="160610" y="1194977"/>
            <a:ext cx="11736102" cy="5316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82880" indent="-182880">
              <a:lnSpc>
                <a:spcPct val="100000"/>
              </a:lnSpc>
              <a:spcBef>
                <a:spcPts val="100"/>
              </a:spcBef>
              <a:spcAft>
                <a:spcPts val="100"/>
              </a:spcAft>
              <a:buSzPct val="75000"/>
              <a:buFont typeface="Wingdings" panose="05000000000000000000" pitchFamily="2" charset="2"/>
              <a:buChar char="q"/>
            </a:pPr>
            <a:r>
              <a:rPr kumimoji="0" lang="en-US" altLang="en-US" sz="1500" b="1" i="0" u="none" strike="noStrike" cap="none" spc="-20" normalizeH="0" baseline="0" dirty="0">
                <a:ln>
                  <a:noFill/>
                </a:ln>
                <a:solidFill>
                  <a:schemeClr val="tx1"/>
                </a:solidFill>
                <a:effectLst/>
                <a:latin typeface="+mn-lt"/>
                <a:ea typeface="Calibri" panose="020F0502020204030204" pitchFamily="34" charset="0"/>
                <a:cs typeface="Calibri" panose="020F0502020204030204" pitchFamily="34" charset="0"/>
              </a:rPr>
              <a:t>Abdominal aortic aneurysm:</a:t>
            </a:r>
            <a:r>
              <a:rPr kumimoji="0" lang="en-US" altLang="en-US" sz="1500" b="0" i="0" u="none" strike="noStrike" cap="none" spc="-20" normalizeH="0" baseline="0" dirty="0">
                <a:ln>
                  <a:noFill/>
                </a:ln>
                <a:solidFill>
                  <a:schemeClr val="tx1"/>
                </a:solidFill>
                <a:effectLst/>
                <a:latin typeface="+mn-lt"/>
                <a:ea typeface="Calibri" panose="020F0502020204030204" pitchFamily="34" charset="0"/>
                <a:cs typeface="Calibri" panose="020F0502020204030204" pitchFamily="34" charset="0"/>
              </a:rPr>
              <a:t> See USPSTF recommendations (2019) </a:t>
            </a:r>
            <a:endParaRPr kumimoji="0" lang="en-US" altLang="en-US" sz="1500" b="0" i="0" u="none" strike="noStrike" cap="none" spc="-20" normalizeH="0" baseline="0" dirty="0">
              <a:ln>
                <a:noFill/>
              </a:ln>
              <a:solidFill>
                <a:schemeClr val="tx1"/>
              </a:solidFill>
              <a:effectLst/>
              <a:latin typeface="+mn-lt"/>
            </a:endParaRPr>
          </a:p>
          <a:p>
            <a:pPr marL="457200" lvl="1" indent="-182880">
              <a:lnSpc>
                <a:spcPct val="100000"/>
              </a:lnSpc>
              <a:spcBef>
                <a:spcPts val="100"/>
              </a:spcBef>
              <a:spcAft>
                <a:spcPts val="100"/>
              </a:spcAft>
              <a:buSzPct val="100000"/>
            </a:pPr>
            <a:r>
              <a:rPr kumimoji="0" lang="en-US" altLang="en-US" sz="1500" b="0" i="0" u="none" strike="noStrike" cap="none" spc="-20" normalizeH="0" baseline="0" dirty="0">
                <a:ln>
                  <a:noFill/>
                </a:ln>
                <a:solidFill>
                  <a:srgbClr val="000000"/>
                </a:solidFill>
                <a:effectLst/>
                <a:latin typeface="+mn-lt"/>
                <a:ea typeface="Calibri" panose="020F0502020204030204" pitchFamily="34" charset="0"/>
              </a:rPr>
              <a:t>Screen cisgender men and transgender women aged 65 to 75 years with a history of smoking. Evidence is insufficient to recommend screening for cisgender women and transgender men.</a:t>
            </a:r>
            <a:endParaRPr kumimoji="0" lang="en-US" altLang="en-US" sz="1500" b="0" i="0" u="none" strike="noStrike" cap="none" spc="-20" normalizeH="0" baseline="0" dirty="0">
              <a:ln>
                <a:noFill/>
              </a:ln>
              <a:solidFill>
                <a:schemeClr val="tx1"/>
              </a:solidFill>
              <a:effectLst/>
              <a:latin typeface="+mn-lt"/>
            </a:endParaRPr>
          </a:p>
          <a:p>
            <a:pPr marL="182880" indent="-182880">
              <a:lnSpc>
                <a:spcPct val="100000"/>
              </a:lnSpc>
              <a:spcBef>
                <a:spcPts val="100"/>
              </a:spcBef>
              <a:spcAft>
                <a:spcPts val="100"/>
              </a:spcAft>
              <a:buSzPct val="75000"/>
              <a:buFont typeface="Wingdings" panose="05000000000000000000" pitchFamily="2" charset="2"/>
              <a:buChar char="q"/>
            </a:pPr>
            <a:r>
              <a:rPr kumimoji="0" lang="en-US" altLang="en-US" sz="1500" b="1" i="0" u="none" strike="noStrike" cap="none" spc="-20" normalizeH="0" baseline="0" dirty="0">
                <a:ln>
                  <a:noFill/>
                </a:ln>
                <a:solidFill>
                  <a:schemeClr val="tx1"/>
                </a:solidFill>
                <a:effectLst/>
                <a:latin typeface="+mn-lt"/>
                <a:ea typeface="Calibri" panose="020F0502020204030204" pitchFamily="34" charset="0"/>
                <a:cs typeface="Calibri" panose="020F0502020204030204" pitchFamily="34" charset="0"/>
              </a:rPr>
              <a:t>Anal dysplasia and cancer:</a:t>
            </a:r>
            <a:r>
              <a:rPr kumimoji="0" lang="en-US" altLang="en-US" sz="1500" b="0" i="0" u="none" strike="noStrike" cap="none" spc="-20" normalizeH="0" baseline="0" dirty="0">
                <a:ln>
                  <a:noFill/>
                </a:ln>
                <a:solidFill>
                  <a:schemeClr val="tx1"/>
                </a:solidFill>
                <a:effectLst/>
                <a:latin typeface="+mn-lt"/>
                <a:ea typeface="Calibri" panose="020F0502020204030204" pitchFamily="34" charset="0"/>
                <a:cs typeface="Calibri" panose="020F0502020204030204" pitchFamily="34" charset="0"/>
              </a:rPr>
              <a:t> See NYSDOH AI recommendations (2022) </a:t>
            </a:r>
            <a:endParaRPr kumimoji="0" lang="en-US" altLang="en-US" sz="1500" b="0" i="0" u="none" strike="noStrike" cap="none" spc="-20" normalizeH="0" baseline="0" dirty="0">
              <a:ln>
                <a:noFill/>
              </a:ln>
              <a:solidFill>
                <a:schemeClr val="tx1"/>
              </a:solidFill>
              <a:effectLst/>
              <a:latin typeface="+mn-lt"/>
            </a:endParaRPr>
          </a:p>
          <a:p>
            <a:pPr marL="457200" lvl="1" indent="-182880">
              <a:lnSpc>
                <a:spcPct val="100000"/>
              </a:lnSpc>
              <a:spcBef>
                <a:spcPts val="100"/>
              </a:spcBef>
              <a:spcAft>
                <a:spcPts val="100"/>
              </a:spcAft>
              <a:buSzPct val="100000"/>
            </a:pPr>
            <a:r>
              <a:rPr kumimoji="0" lang="en-US" altLang="en-US" sz="1500" b="0" i="0" u="none" strike="noStrike" cap="none" spc="-20" normalizeH="0" baseline="0" dirty="0">
                <a:ln>
                  <a:noFill/>
                </a:ln>
                <a:solidFill>
                  <a:schemeClr val="tx1"/>
                </a:solidFill>
                <a:effectLst/>
                <a:latin typeface="+mn-lt"/>
                <a:ea typeface="Calibri" panose="020F0502020204030204" pitchFamily="34" charset="0"/>
                <a:cs typeface="Calibri" panose="020F0502020204030204" pitchFamily="34" charset="0"/>
              </a:rPr>
              <a:t>R</a:t>
            </a:r>
            <a:r>
              <a:rPr kumimoji="0" lang="en-US" altLang="en-US" sz="1500" b="0" i="0" u="none" strike="noStrike" cap="none" spc="-20" normalizeH="0" baseline="0" dirty="0">
                <a:ln>
                  <a:noFill/>
                </a:ln>
                <a:solidFill>
                  <a:srgbClr val="000000"/>
                </a:solidFill>
                <a:effectLst/>
                <a:latin typeface="+mn-lt"/>
                <a:ea typeface="Calibri" panose="020F0502020204030204" pitchFamily="34" charset="0"/>
              </a:rPr>
              <a:t>ecommendations are specific to adults with HIV.</a:t>
            </a:r>
          </a:p>
          <a:p>
            <a:pPr marL="457200" lvl="1" indent="-182880">
              <a:lnSpc>
                <a:spcPct val="100000"/>
              </a:lnSpc>
              <a:spcBef>
                <a:spcPts val="100"/>
              </a:spcBef>
              <a:spcAft>
                <a:spcPts val="100"/>
              </a:spcAft>
              <a:buSzPct val="100000"/>
            </a:pPr>
            <a:r>
              <a:rPr kumimoji="0" lang="en-US" altLang="en-US" sz="1500" b="0" i="0" u="none" strike="noStrike" cap="none" spc="-20" normalizeH="0" baseline="0" dirty="0">
                <a:ln>
                  <a:noFill/>
                </a:ln>
                <a:solidFill>
                  <a:srgbClr val="000000"/>
                </a:solidFill>
                <a:effectLst/>
                <a:latin typeface="+mn-lt"/>
                <a:ea typeface="Calibri" panose="020F0502020204030204" pitchFamily="34" charset="0"/>
              </a:rPr>
              <a:t>Screen MSM, cisgender and transgender women, and transgender men who are aged ≥35 years. </a:t>
            </a:r>
            <a:endParaRPr kumimoji="0" lang="en-US" altLang="en-US" sz="1500" b="0" i="0" u="none" strike="noStrike" cap="none" spc="-20" normalizeH="0" baseline="0" dirty="0">
              <a:ln>
                <a:noFill/>
              </a:ln>
              <a:solidFill>
                <a:schemeClr val="tx1"/>
              </a:solidFill>
              <a:effectLst/>
              <a:latin typeface="+mn-lt"/>
            </a:endParaRPr>
          </a:p>
          <a:p>
            <a:pPr marL="182880" indent="-182880">
              <a:lnSpc>
                <a:spcPct val="100000"/>
              </a:lnSpc>
              <a:spcBef>
                <a:spcPts val="100"/>
              </a:spcBef>
              <a:spcAft>
                <a:spcPts val="100"/>
              </a:spcAft>
              <a:buSzPct val="75000"/>
              <a:buFont typeface="Wingdings" panose="05000000000000000000" pitchFamily="2" charset="2"/>
              <a:buChar char="q"/>
            </a:pPr>
            <a:r>
              <a:rPr kumimoji="0" lang="en-US" altLang="en-US" sz="1500" b="1" i="0" u="none" strike="noStrike" cap="none" spc="-20" normalizeH="0" baseline="0" dirty="0">
                <a:ln>
                  <a:noFill/>
                </a:ln>
                <a:solidFill>
                  <a:schemeClr val="tx1"/>
                </a:solidFill>
                <a:effectLst/>
                <a:latin typeface="+mn-lt"/>
                <a:ea typeface="Calibri" panose="020F0502020204030204" pitchFamily="34" charset="0"/>
                <a:cs typeface="Calibri" panose="020F0502020204030204" pitchFamily="34" charset="0"/>
              </a:rPr>
              <a:t>Bone density/osteoporosis:</a:t>
            </a:r>
            <a:r>
              <a:rPr kumimoji="0" lang="en-US" altLang="en-US" sz="1500" b="0" i="0" u="none" strike="noStrike" cap="none" spc="-20" normalizeH="0" baseline="0" dirty="0">
                <a:ln>
                  <a:noFill/>
                </a:ln>
                <a:solidFill>
                  <a:schemeClr val="tx1"/>
                </a:solidFill>
                <a:effectLst/>
                <a:latin typeface="+mn-lt"/>
                <a:ea typeface="Calibri" panose="020F0502020204030204" pitchFamily="34" charset="0"/>
                <a:cs typeface="Calibri" panose="020F0502020204030204" pitchFamily="34" charset="0"/>
              </a:rPr>
              <a:t> See USPSTF recommendations (2018); a</a:t>
            </a:r>
            <a:r>
              <a:rPr lang="en-US" altLang="en-US" sz="1500" spc="-20" dirty="0">
                <a:solidFill>
                  <a:srgbClr val="000000"/>
                </a:solidFill>
                <a:latin typeface="+mn-lt"/>
                <a:ea typeface="Calibri" panose="020F0502020204030204" pitchFamily="34" charset="0"/>
              </a:rPr>
              <a:t>lso see NYSDOH AI guideline Selecting an Initial ART Regimen &gt; Special Considerations for Comorbid Conditions</a:t>
            </a:r>
            <a:endParaRPr lang="en-US" altLang="en-US" sz="1500" spc="-20" dirty="0">
              <a:latin typeface="+mn-lt"/>
            </a:endParaRPr>
          </a:p>
          <a:p>
            <a:pPr marL="457200" lvl="1" indent="-182880">
              <a:lnSpc>
                <a:spcPct val="100000"/>
              </a:lnSpc>
              <a:spcBef>
                <a:spcPts val="100"/>
              </a:spcBef>
              <a:spcAft>
                <a:spcPts val="100"/>
              </a:spcAft>
              <a:buSzPct val="100000"/>
            </a:pPr>
            <a:r>
              <a:rPr kumimoji="0" lang="en-US" altLang="en-US" sz="1500" b="0" i="0" u="none" strike="noStrike" cap="none" spc="-20" normalizeH="0" baseline="0" dirty="0">
                <a:ln>
                  <a:noFill/>
                </a:ln>
                <a:solidFill>
                  <a:srgbClr val="000000"/>
                </a:solidFill>
                <a:effectLst/>
                <a:latin typeface="+mn-lt"/>
                <a:ea typeface="Calibri" panose="020F0502020204030204" pitchFamily="34" charset="0"/>
              </a:rPr>
              <a:t>Some experts recommend baseline bone densitometry screening for osteoporosis in postmenopausal cisgender women and in cisgender men and transgender women aged ≥50 years who have HIV.</a:t>
            </a:r>
            <a:endParaRPr kumimoji="0" lang="en-US" altLang="en-US" sz="1500" b="0" i="0" u="none" strike="noStrike" cap="none" spc="-20" normalizeH="0" baseline="0" dirty="0">
              <a:ln>
                <a:noFill/>
              </a:ln>
              <a:solidFill>
                <a:schemeClr val="tx1"/>
              </a:solidFill>
              <a:effectLst/>
              <a:latin typeface="+mn-lt"/>
            </a:endParaRPr>
          </a:p>
          <a:p>
            <a:pPr marL="182880" indent="-182880">
              <a:lnSpc>
                <a:spcPct val="100000"/>
              </a:lnSpc>
              <a:spcBef>
                <a:spcPts val="100"/>
              </a:spcBef>
              <a:spcAft>
                <a:spcPts val="100"/>
              </a:spcAft>
              <a:buSzPct val="75000"/>
              <a:buFont typeface="Wingdings" panose="05000000000000000000" pitchFamily="2" charset="2"/>
              <a:buChar char="q"/>
            </a:pPr>
            <a:r>
              <a:rPr kumimoji="0" lang="en-US" altLang="en-US" sz="1500" b="1" i="0" u="none" strike="noStrike" cap="none" spc="-20" normalizeH="0" baseline="0" dirty="0">
                <a:ln>
                  <a:noFill/>
                </a:ln>
                <a:solidFill>
                  <a:schemeClr val="tx1"/>
                </a:solidFill>
                <a:effectLst/>
                <a:latin typeface="+mn-lt"/>
                <a:ea typeface="Calibri" panose="020F0502020204030204" pitchFamily="34" charset="0"/>
                <a:cs typeface="Calibri" panose="020F0502020204030204" pitchFamily="34" charset="0"/>
              </a:rPr>
              <a:t>Breast cancer:</a:t>
            </a:r>
            <a:r>
              <a:rPr kumimoji="0" lang="en-US" altLang="en-US" sz="1500" b="0" i="0" u="none" strike="noStrike" cap="none" spc="-20" normalizeH="0" baseline="0" dirty="0">
                <a:ln>
                  <a:noFill/>
                </a:ln>
                <a:solidFill>
                  <a:schemeClr val="tx1"/>
                </a:solidFill>
                <a:effectLst/>
                <a:latin typeface="+mn-lt"/>
                <a:ea typeface="Calibri" panose="020F0502020204030204" pitchFamily="34" charset="0"/>
                <a:cs typeface="Calibri" panose="020F0502020204030204" pitchFamily="34" charset="0"/>
              </a:rPr>
              <a:t> See USPSTF recommendations (2024); a</a:t>
            </a:r>
            <a:r>
              <a:rPr lang="en-US" altLang="en-US" sz="1500" spc="-20" dirty="0">
                <a:solidFill>
                  <a:srgbClr val="000000"/>
                </a:solidFill>
                <a:latin typeface="+mn-lt"/>
                <a:ea typeface="Calibri" panose="020F0502020204030204" pitchFamily="34" charset="0"/>
              </a:rPr>
              <a:t>lso see USPSTF BRCA-Related Cancer: Risk Assessment, Genetic Counseling, and Genetic Testing (2019)</a:t>
            </a:r>
          </a:p>
          <a:p>
            <a:pPr marL="457200" lvl="1" indent="-182880">
              <a:lnSpc>
                <a:spcPct val="100000"/>
              </a:lnSpc>
              <a:spcBef>
                <a:spcPts val="100"/>
              </a:spcBef>
              <a:spcAft>
                <a:spcPts val="100"/>
              </a:spcAft>
              <a:buSzPct val="100000"/>
            </a:pPr>
            <a:r>
              <a:rPr kumimoji="0" lang="en-US" altLang="en-US" sz="1500" b="0" i="0" u="none" strike="noStrike" cap="none" spc="-20" normalizeH="0" baseline="0" dirty="0">
                <a:ln>
                  <a:noFill/>
                </a:ln>
                <a:solidFill>
                  <a:srgbClr val="000000"/>
                </a:solidFill>
                <a:effectLst/>
                <a:latin typeface="+mn-lt"/>
                <a:ea typeface="Calibri" panose="020F0502020204030204" pitchFamily="34" charset="0"/>
              </a:rPr>
              <a:t>An anatomical inventory is necessary to identify appropriate sex-based screening; this committee advises clinicians to screen for breast cancer in transgender and transfeminine men and cisgender females. </a:t>
            </a:r>
          </a:p>
          <a:p>
            <a:pPr marL="457200" lvl="1" indent="-182880">
              <a:lnSpc>
                <a:spcPct val="100000"/>
              </a:lnSpc>
              <a:spcBef>
                <a:spcPts val="100"/>
              </a:spcBef>
              <a:spcAft>
                <a:spcPts val="100"/>
              </a:spcAft>
              <a:buSzPct val="100000"/>
            </a:pPr>
            <a:r>
              <a:rPr kumimoji="0" lang="en-US" altLang="en-US" sz="1500" b="0" i="0" u="none" strike="noStrike" cap="none" spc="-20" normalizeH="0" baseline="0" dirty="0">
                <a:ln>
                  <a:noFill/>
                </a:ln>
                <a:solidFill>
                  <a:srgbClr val="000000"/>
                </a:solidFill>
                <a:effectLst/>
                <a:latin typeface="+mn-lt"/>
                <a:ea typeface="Calibri" panose="020F0502020204030204" pitchFamily="34" charset="0"/>
              </a:rPr>
              <a:t>Screen all women and transgender men aged 40 to 74 years. </a:t>
            </a:r>
            <a:r>
              <a:rPr kumimoji="0" lang="en-US" altLang="en-US" sz="1500" b="0" i="0" strike="noStrike" cap="none" spc="-20" normalizeH="0" baseline="0" dirty="0">
                <a:ln>
                  <a:noFill/>
                </a:ln>
                <a:solidFill>
                  <a:srgbClr val="000000"/>
                </a:solidFill>
                <a:effectLst/>
                <a:latin typeface="+mn-lt"/>
                <a:ea typeface="Calibri" panose="020F0502020204030204" pitchFamily="34" charset="0"/>
              </a:rPr>
              <a:t>Evidence of benefit is insufficient for patients aged &gt;74 years. </a:t>
            </a:r>
            <a:endParaRPr kumimoji="0" lang="en-US" altLang="en-US" sz="1500" b="0" i="0" strike="noStrike" cap="none" spc="-20" normalizeH="0" baseline="0" dirty="0">
              <a:ln>
                <a:noFill/>
              </a:ln>
              <a:solidFill>
                <a:schemeClr val="tx1"/>
              </a:solidFill>
              <a:effectLst/>
              <a:latin typeface="+mn-lt"/>
            </a:endParaRPr>
          </a:p>
          <a:p>
            <a:pPr marL="182880" lvl="0" indent="-182880">
              <a:spcBef>
                <a:spcPts val="100"/>
              </a:spcBef>
              <a:spcAft>
                <a:spcPts val="100"/>
              </a:spcAft>
              <a:buSzPct val="75000"/>
              <a:buFont typeface="Wingdings" panose="05000000000000000000" pitchFamily="2" charset="2"/>
              <a:buChar char="q"/>
            </a:pPr>
            <a:r>
              <a:rPr lang="en-US" sz="1500" b="1" spc="-20" dirty="0">
                <a:latin typeface="+mn-lt"/>
              </a:rPr>
              <a:t>Cardiovascular disease:</a:t>
            </a:r>
            <a:r>
              <a:rPr lang="en-US" sz="1500" spc="-20" dirty="0">
                <a:latin typeface="+mn-lt"/>
              </a:rPr>
              <a:t> See American College of Cardiology ASCVD Risk Estimator Plus and American Heart Association: Characteristics, Prevention, and Management of Cardiovascular Disease in People Living With HIV (2019)</a:t>
            </a:r>
          </a:p>
          <a:p>
            <a:pPr marL="457200" lvl="1" indent="-182880">
              <a:spcBef>
                <a:spcPts val="100"/>
              </a:spcBef>
              <a:spcAft>
                <a:spcPts val="100"/>
              </a:spcAft>
            </a:pPr>
            <a:r>
              <a:rPr lang="en-US" sz="1500" spc="-20" dirty="0">
                <a:latin typeface="+mn-lt"/>
              </a:rPr>
              <a:t>Estimate the 10-year ASCVD risk at the initial visit and reassess during follow-up visits to incorporate risk factor changes over time. Note that the ASCVD Risk Estimator Plus may underestimate cardiovascular risk for women and people of </a:t>
            </a:r>
            <a:r>
              <a:rPr lang="en-US" sz="1500" spc="-20" dirty="0" err="1">
                <a:latin typeface="+mn-lt"/>
              </a:rPr>
              <a:t>color.</a:t>
            </a:r>
            <a:endParaRPr lang="en-US" sz="1500" spc="-20" dirty="0">
              <a:latin typeface="+mn-lt"/>
            </a:endParaRPr>
          </a:p>
          <a:p>
            <a:pPr marL="457200" lvl="1" indent="-182880">
              <a:spcBef>
                <a:spcPts val="100"/>
              </a:spcBef>
              <a:spcAft>
                <a:spcPts val="100"/>
              </a:spcAft>
            </a:pPr>
            <a:r>
              <a:rPr lang="en-US" sz="1500" spc="-20" dirty="0">
                <a:latin typeface="+mn-lt"/>
              </a:rPr>
              <a:t>For recommendations on age-based statin initiation, risk assessment, statin-associated risks, and shared decision-making, see DHHS: Guidelines for the Use of Antiviral Agents in Adults and Adolescents With HIV &gt; Recommendations for the Use of Statin Therapy as Primary Prevention of Atherosclerotic Cardiovascular Disease in People with HIV.</a:t>
            </a:r>
          </a:p>
        </p:txBody>
      </p:sp>
    </p:spTree>
    <p:extLst>
      <p:ext uri="{BB962C8B-B14F-4D97-AF65-F5344CB8AC3E}">
        <p14:creationId xmlns:p14="http://schemas.microsoft.com/office/powerpoint/2010/main" val="29557113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FD04B-56E1-439C-9180-23D3219CABA3}"/>
              </a:ext>
            </a:extLst>
          </p:cNvPr>
          <p:cNvSpPr>
            <a:spLocks noGrp="1"/>
          </p:cNvSpPr>
          <p:nvPr>
            <p:ph type="title"/>
          </p:nvPr>
        </p:nvSpPr>
        <p:spPr>
          <a:xfrm>
            <a:off x="169400" y="-136309"/>
            <a:ext cx="10665363" cy="1325563"/>
          </a:xfrm>
        </p:spPr>
        <p:txBody>
          <a:bodyPr>
            <a:normAutofit/>
          </a:bodyPr>
          <a:lstStyle/>
          <a:p>
            <a:r>
              <a:rPr lang="en-US" sz="3600" dirty="0">
                <a:effectLst/>
              </a:rPr>
              <a:t>Checklist 3, </a:t>
            </a:r>
            <a:r>
              <a:rPr lang="en-US" sz="2800" b="0" i="1" dirty="0">
                <a:effectLst/>
              </a:rPr>
              <a:t>continued</a:t>
            </a:r>
            <a:endParaRPr lang="en-US" sz="3600" b="0" i="1" dirty="0"/>
          </a:p>
        </p:txBody>
      </p:sp>
      <p:sp>
        <p:nvSpPr>
          <p:cNvPr id="4" name="Footer Placeholder 3">
            <a:extLst>
              <a:ext uri="{FF2B5EF4-FFF2-40B4-BE49-F238E27FC236}">
                <a16:creationId xmlns:a16="http://schemas.microsoft.com/office/drawing/2014/main" id="{B44B15AB-745C-4C1E-82D3-783515FE0AF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8DCE3D11-4AF1-4B2E-BC75-ACBF35CFFBF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8D7F131-25C5-497E-AD6C-9A4127DE6E29}"/>
              </a:ext>
            </a:extLst>
          </p:cNvPr>
          <p:cNvSpPr>
            <a:spLocks noGrp="1"/>
          </p:cNvSpPr>
          <p:nvPr>
            <p:ph type="dt" sz="half" idx="2"/>
          </p:nvPr>
        </p:nvSpPr>
        <p:spPr/>
        <p:txBody>
          <a:bodyPr/>
          <a:lstStyle/>
          <a:p>
            <a:r>
              <a:rPr lang="en-US" dirty="0"/>
              <a:t>July 2024</a:t>
            </a:r>
          </a:p>
        </p:txBody>
      </p:sp>
      <p:sp>
        <p:nvSpPr>
          <p:cNvPr id="7" name="Rectangle 1">
            <a:extLst>
              <a:ext uri="{FF2B5EF4-FFF2-40B4-BE49-F238E27FC236}">
                <a16:creationId xmlns:a16="http://schemas.microsoft.com/office/drawing/2014/main" id="{91B8586C-5AD2-48CF-90C0-CE323035F3F3}"/>
              </a:ext>
            </a:extLst>
          </p:cNvPr>
          <p:cNvSpPr>
            <a:spLocks noGrp="1" noChangeArrowheads="1"/>
          </p:cNvSpPr>
          <p:nvPr>
            <p:ph idx="1"/>
          </p:nvPr>
        </p:nvSpPr>
        <p:spPr bwMode="auto">
          <a:xfrm>
            <a:off x="327185" y="826390"/>
            <a:ext cx="11026615"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82880" lvl="0" indent="-182880">
              <a:lnSpc>
                <a:spcPct val="100000"/>
              </a:lnSpc>
              <a:spcBef>
                <a:spcPts val="100"/>
              </a:spcBef>
              <a:spcAft>
                <a:spcPts val="100"/>
              </a:spcAft>
              <a:buSzPct val="75000"/>
              <a:buFont typeface="Wingdings" panose="05000000000000000000" pitchFamily="2" charset="2"/>
              <a:buChar char="q"/>
            </a:pPr>
            <a:r>
              <a:rPr lang="en-US" sz="1500" b="1" dirty="0">
                <a:latin typeface="+mn-lt"/>
              </a:rPr>
              <a:t>Cervical dysplasia and cancer:</a:t>
            </a:r>
            <a:r>
              <a:rPr lang="en-US" sz="1500" dirty="0">
                <a:latin typeface="+mn-lt"/>
              </a:rPr>
              <a:t> See NYSDOH AI recommendations (2022)</a:t>
            </a:r>
          </a:p>
          <a:p>
            <a:pPr marL="457200" lvl="1" indent="-182880">
              <a:lnSpc>
                <a:spcPct val="100000"/>
              </a:lnSpc>
              <a:spcBef>
                <a:spcPts val="100"/>
              </a:spcBef>
              <a:spcAft>
                <a:spcPts val="100"/>
              </a:spcAft>
            </a:pPr>
            <a:r>
              <a:rPr lang="en-US" sz="1500" dirty="0">
                <a:latin typeface="+mn-lt"/>
              </a:rPr>
              <a:t>Recommendations are specific to adults with HIV; an anatomical inventory is necessary to identify appropriate sex-based screening.</a:t>
            </a:r>
          </a:p>
          <a:p>
            <a:pPr marL="457200" lvl="1" indent="-182880">
              <a:lnSpc>
                <a:spcPct val="100000"/>
              </a:lnSpc>
              <a:spcBef>
                <a:spcPts val="100"/>
              </a:spcBef>
              <a:spcAft>
                <a:spcPts val="100"/>
              </a:spcAft>
            </a:pPr>
            <a:r>
              <a:rPr lang="en-US" sz="1500" dirty="0">
                <a:latin typeface="+mn-lt"/>
              </a:rPr>
              <a:t>Begin screening within 2 years of onset of sexual activity or by age 21. </a:t>
            </a:r>
          </a:p>
          <a:p>
            <a:pPr marL="457200" lvl="1" indent="-182880">
              <a:lnSpc>
                <a:spcPct val="100000"/>
              </a:lnSpc>
              <a:spcBef>
                <a:spcPts val="100"/>
              </a:spcBef>
              <a:spcAft>
                <a:spcPts val="100"/>
              </a:spcAft>
            </a:pPr>
            <a:r>
              <a:rPr lang="en-US" sz="1500" dirty="0">
                <a:latin typeface="+mn-lt"/>
              </a:rPr>
              <a:t>Continue screening for patients aged ≥65 years; however, consider life expectancy and risk in shared decision-making with patients regarding continued screening.</a:t>
            </a:r>
          </a:p>
          <a:p>
            <a:pPr marL="182880" lvl="0" indent="-182880">
              <a:lnSpc>
                <a:spcPct val="100000"/>
              </a:lnSpc>
              <a:spcBef>
                <a:spcPts val="100"/>
              </a:spcBef>
              <a:spcAft>
                <a:spcPts val="100"/>
              </a:spcAft>
              <a:buSzPct val="75000"/>
              <a:buFont typeface="Wingdings" panose="05000000000000000000" pitchFamily="2" charset="2"/>
              <a:buChar char="q"/>
            </a:pPr>
            <a:r>
              <a:rPr lang="en-US" sz="1500" b="1" dirty="0">
                <a:latin typeface="+mn-lt"/>
              </a:rPr>
              <a:t>Colorectal cancer:</a:t>
            </a:r>
            <a:r>
              <a:rPr lang="en-US" sz="1500" dirty="0">
                <a:latin typeface="+mn-lt"/>
              </a:rPr>
              <a:t> See USPSTF recommendations (2021) </a:t>
            </a:r>
          </a:p>
          <a:p>
            <a:pPr marL="457200" lvl="1" indent="-182880">
              <a:lnSpc>
                <a:spcPct val="100000"/>
              </a:lnSpc>
              <a:spcBef>
                <a:spcPts val="100"/>
              </a:spcBef>
              <a:spcAft>
                <a:spcPts val="100"/>
              </a:spcAft>
            </a:pPr>
            <a:r>
              <a:rPr lang="en-US" sz="1500" dirty="0">
                <a:latin typeface="+mn-lt"/>
              </a:rPr>
              <a:t>Screen patients aged 45 to 75 years; frequency depends on the screening method.</a:t>
            </a:r>
          </a:p>
          <a:p>
            <a:pPr marL="457200" lvl="1" indent="-182880">
              <a:lnSpc>
                <a:spcPct val="100000"/>
              </a:lnSpc>
              <a:spcBef>
                <a:spcPts val="100"/>
              </a:spcBef>
              <a:spcAft>
                <a:spcPts val="100"/>
              </a:spcAft>
            </a:pPr>
            <a:r>
              <a:rPr lang="en-US" sz="1500" dirty="0">
                <a:latin typeface="+mn-lt"/>
              </a:rPr>
              <a:t>Confirm annually that appropriate testing has been completed. </a:t>
            </a:r>
          </a:p>
          <a:p>
            <a:pPr marL="457200" lvl="1" indent="-182880">
              <a:lnSpc>
                <a:spcPct val="100000"/>
              </a:lnSpc>
              <a:spcBef>
                <a:spcPts val="100"/>
              </a:spcBef>
              <a:spcAft>
                <a:spcPts val="100"/>
              </a:spcAft>
            </a:pPr>
            <a:r>
              <a:rPr lang="en-US" sz="1500" dirty="0">
                <a:latin typeface="+mn-lt"/>
              </a:rPr>
              <a:t>In patients aged &gt;75 years, the decision to perform screening should be individualized.</a:t>
            </a:r>
          </a:p>
          <a:p>
            <a:pPr marL="182880" indent="-182880">
              <a:lnSpc>
                <a:spcPct val="100000"/>
              </a:lnSpc>
              <a:spcBef>
                <a:spcPts val="100"/>
              </a:spcBef>
              <a:spcAft>
                <a:spcPts val="100"/>
              </a:spcAft>
              <a:buSzPct val="75000"/>
              <a:buFont typeface="Wingdings" panose="05000000000000000000" pitchFamily="2" charset="2"/>
              <a:buChar char="q"/>
            </a:pPr>
            <a:r>
              <a:rPr lang="en-US" sz="1500" b="1" dirty="0">
                <a:latin typeface="+mn-lt"/>
              </a:rPr>
              <a:t>Depression</a:t>
            </a:r>
            <a:r>
              <a:rPr lang="en-US" sz="1500" dirty="0">
                <a:latin typeface="+mn-lt"/>
              </a:rPr>
              <a:t>: See USPSTF recommendations (2023); also see PHQ-2; PHQ-9; Columbia Suicide Severity Rating Scale </a:t>
            </a:r>
          </a:p>
          <a:p>
            <a:pPr marL="457200" lvl="1" indent="-182880">
              <a:lnSpc>
                <a:spcPct val="100000"/>
              </a:lnSpc>
              <a:spcBef>
                <a:spcPts val="100"/>
              </a:spcBef>
              <a:spcAft>
                <a:spcPts val="100"/>
              </a:spcAft>
            </a:pPr>
            <a:r>
              <a:rPr lang="en-US" sz="1500" dirty="0">
                <a:latin typeface="+mn-lt"/>
              </a:rPr>
              <a:t>Screen for depression, with adequate systems in place to ensure accurate diagnosis, effective treatment, and appropriate follow-up. </a:t>
            </a:r>
          </a:p>
          <a:p>
            <a:pPr marL="182880" lvl="0" indent="-182880">
              <a:lnSpc>
                <a:spcPct val="100000"/>
              </a:lnSpc>
              <a:spcBef>
                <a:spcPts val="100"/>
              </a:spcBef>
              <a:spcAft>
                <a:spcPts val="100"/>
              </a:spcAft>
              <a:buSzPct val="75000"/>
              <a:buFont typeface="Wingdings" panose="05000000000000000000" pitchFamily="2" charset="2"/>
              <a:buChar char="q"/>
            </a:pPr>
            <a:r>
              <a:rPr lang="en-US" sz="1500" b="1" dirty="0">
                <a:latin typeface="+mn-lt"/>
              </a:rPr>
              <a:t>Intimate partner violence, elder abuse, and abuse of vulnerable adults:</a:t>
            </a:r>
            <a:r>
              <a:rPr lang="en-US" sz="1500" dirty="0">
                <a:latin typeface="+mn-lt"/>
              </a:rPr>
              <a:t> See USPSTF recommendations (2018) </a:t>
            </a:r>
          </a:p>
          <a:p>
            <a:pPr marL="457200" lvl="1" indent="-182880">
              <a:lnSpc>
                <a:spcPct val="100000"/>
              </a:lnSpc>
              <a:spcBef>
                <a:spcPts val="100"/>
              </a:spcBef>
              <a:spcAft>
                <a:spcPts val="100"/>
              </a:spcAft>
            </a:pPr>
            <a:r>
              <a:rPr lang="en-US" sz="1500" dirty="0">
                <a:latin typeface="+mn-lt"/>
              </a:rPr>
              <a:t>Screen for domestic violence, including intimate partner violence, child abuse, and elder abuse.</a:t>
            </a:r>
          </a:p>
          <a:p>
            <a:pPr marL="182880" lvl="0" indent="-182880">
              <a:lnSpc>
                <a:spcPct val="100000"/>
              </a:lnSpc>
              <a:spcBef>
                <a:spcPts val="100"/>
              </a:spcBef>
              <a:spcAft>
                <a:spcPts val="100"/>
              </a:spcAft>
              <a:buSzPct val="75000"/>
              <a:buFont typeface="Wingdings" panose="05000000000000000000" pitchFamily="2" charset="2"/>
              <a:buChar char="q"/>
            </a:pPr>
            <a:r>
              <a:rPr lang="en-US" sz="1500" b="1" dirty="0">
                <a:latin typeface="+mn-lt"/>
              </a:rPr>
              <a:t>Lung cancer:</a:t>
            </a:r>
            <a:r>
              <a:rPr lang="en-US" sz="1500" dirty="0">
                <a:latin typeface="+mn-lt"/>
              </a:rPr>
              <a:t> See USPSTF recommendations (2021) </a:t>
            </a:r>
          </a:p>
          <a:p>
            <a:pPr marL="457200" lvl="1" indent="-182880">
              <a:lnSpc>
                <a:spcPct val="100000"/>
              </a:lnSpc>
              <a:spcBef>
                <a:spcPts val="100"/>
              </a:spcBef>
              <a:spcAft>
                <a:spcPts val="100"/>
              </a:spcAft>
            </a:pPr>
            <a:r>
              <a:rPr lang="en-US" sz="1500" dirty="0">
                <a:latin typeface="+mn-lt"/>
              </a:rPr>
              <a:t>Screen patients aged 55 to 80 years old who have a 20-pack-year history and currently smoke or have quit within the past 15 years.</a:t>
            </a:r>
          </a:p>
          <a:p>
            <a:pPr marL="182880" lvl="0" indent="-182880">
              <a:lnSpc>
                <a:spcPct val="100000"/>
              </a:lnSpc>
              <a:spcBef>
                <a:spcPts val="100"/>
              </a:spcBef>
              <a:spcAft>
                <a:spcPts val="100"/>
              </a:spcAft>
              <a:buSzPct val="75000"/>
              <a:buFont typeface="Wingdings" panose="05000000000000000000" pitchFamily="2" charset="2"/>
              <a:buChar char="q"/>
            </a:pPr>
            <a:r>
              <a:rPr lang="en-US" sz="1500" b="1" dirty="0">
                <a:latin typeface="+mn-lt"/>
              </a:rPr>
              <a:t>Prostate cancer:</a:t>
            </a:r>
            <a:r>
              <a:rPr lang="en-US" sz="1500" dirty="0">
                <a:latin typeface="+mn-lt"/>
              </a:rPr>
              <a:t> See USPSTF recommendations (2018)</a:t>
            </a:r>
          </a:p>
          <a:p>
            <a:pPr marL="457200" lvl="1" indent="-182880">
              <a:lnSpc>
                <a:spcPct val="100000"/>
              </a:lnSpc>
              <a:spcBef>
                <a:spcPts val="100"/>
              </a:spcBef>
              <a:spcAft>
                <a:spcPts val="100"/>
              </a:spcAft>
            </a:pPr>
            <a:r>
              <a:rPr lang="en-US" sz="1500" dirty="0">
                <a:latin typeface="+mn-lt"/>
              </a:rPr>
              <a:t>An anatomical inventory is necessary to identify appropriate sex-based screening.</a:t>
            </a:r>
          </a:p>
          <a:p>
            <a:pPr marL="457200" lvl="1" indent="-182880">
              <a:lnSpc>
                <a:spcPct val="100000"/>
              </a:lnSpc>
              <a:spcBef>
                <a:spcPts val="100"/>
              </a:spcBef>
              <a:spcAft>
                <a:spcPts val="100"/>
              </a:spcAft>
            </a:pPr>
            <a:r>
              <a:rPr lang="en-US" sz="1500" dirty="0">
                <a:latin typeface="+mn-lt"/>
              </a:rPr>
              <a:t>In patients who are 55 to 69 years old, the decision to perform screening should be individualized.</a:t>
            </a:r>
          </a:p>
          <a:p>
            <a:pPr marL="457200" lvl="1" indent="-182880">
              <a:lnSpc>
                <a:spcPct val="100000"/>
              </a:lnSpc>
              <a:spcBef>
                <a:spcPts val="100"/>
              </a:spcBef>
              <a:spcAft>
                <a:spcPts val="100"/>
              </a:spcAft>
            </a:pPr>
            <a:r>
              <a:rPr lang="en-US" sz="1500" dirty="0">
                <a:latin typeface="+mn-lt"/>
              </a:rPr>
              <a:t>Engage in shared decision-making for patients who are ≥70 years old.</a:t>
            </a:r>
          </a:p>
          <a:p>
            <a:pPr marL="182880" lvl="0" indent="-182880">
              <a:lnSpc>
                <a:spcPct val="100000"/>
              </a:lnSpc>
              <a:spcBef>
                <a:spcPts val="100"/>
              </a:spcBef>
              <a:spcAft>
                <a:spcPts val="100"/>
              </a:spcAft>
              <a:buSzPct val="75000"/>
              <a:buFont typeface="Wingdings" panose="05000000000000000000" pitchFamily="2" charset="2"/>
              <a:buChar char="q"/>
            </a:pPr>
            <a:r>
              <a:rPr lang="en-US" sz="1500" b="1" dirty="0">
                <a:latin typeface="+mn-lt"/>
              </a:rPr>
              <a:t>Substance use: </a:t>
            </a:r>
            <a:r>
              <a:rPr lang="en-US" sz="1500" dirty="0">
                <a:latin typeface="+mn-lt"/>
              </a:rPr>
              <a:t>See</a:t>
            </a:r>
            <a:r>
              <a:rPr lang="en-US" sz="1500" b="1" dirty="0">
                <a:latin typeface="+mn-lt"/>
              </a:rPr>
              <a:t> </a:t>
            </a:r>
            <a:r>
              <a:rPr lang="en-US" sz="1500" dirty="0">
                <a:latin typeface="+mn-lt"/>
              </a:rPr>
              <a:t>NYSDOH AI recommendations (2024)</a:t>
            </a:r>
          </a:p>
          <a:p>
            <a:pPr marL="457200" lvl="1" indent="-182880">
              <a:lnSpc>
                <a:spcPct val="100000"/>
              </a:lnSpc>
              <a:spcBef>
                <a:spcPts val="100"/>
              </a:spcBef>
              <a:spcAft>
                <a:spcPts val="100"/>
              </a:spcAft>
            </a:pPr>
            <a:r>
              <a:rPr lang="en-US" sz="1500" dirty="0">
                <a:latin typeface="+mn-lt"/>
              </a:rPr>
              <a:t>Screen all adults for alcohol, tobacco, and drug use; assess the level of risk and treat as indicated. </a:t>
            </a:r>
          </a:p>
          <a:p>
            <a:pPr marL="457200" lvl="1" indent="-182880">
              <a:lnSpc>
                <a:spcPct val="100000"/>
              </a:lnSpc>
              <a:spcBef>
                <a:spcPts val="100"/>
              </a:spcBef>
              <a:spcAft>
                <a:spcPts val="100"/>
              </a:spcAft>
            </a:pPr>
            <a:r>
              <a:rPr lang="en-US" sz="1500" dirty="0">
                <a:latin typeface="+mn-lt"/>
              </a:rPr>
              <a:t>Laboratory screening is not recommended.</a:t>
            </a:r>
          </a:p>
        </p:txBody>
      </p:sp>
    </p:spTree>
    <p:extLst>
      <p:ext uri="{BB962C8B-B14F-4D97-AF65-F5344CB8AC3E}">
        <p14:creationId xmlns:p14="http://schemas.microsoft.com/office/powerpoint/2010/main" val="12999586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C99B8-813E-4542-A87B-C870DF3D7669}"/>
              </a:ext>
            </a:extLst>
          </p:cNvPr>
          <p:cNvSpPr>
            <a:spLocks noGrp="1"/>
          </p:cNvSpPr>
          <p:nvPr>
            <p:ph type="title"/>
          </p:nvPr>
        </p:nvSpPr>
        <p:spPr>
          <a:xfrm>
            <a:off x="264695" y="215579"/>
            <a:ext cx="9717505" cy="1325563"/>
          </a:xfrm>
        </p:spPr>
        <p:txBody>
          <a:bodyPr>
            <a:normAutofit/>
          </a:bodyPr>
          <a:lstStyle/>
          <a:p>
            <a:r>
              <a:rPr lang="en-US" sz="3600" dirty="0">
                <a:effectLst/>
              </a:rPr>
              <a:t>Checklist 4: Primary Prevention for Adults With HIV </a:t>
            </a:r>
            <a:endParaRPr lang="en-US" sz="3600" dirty="0"/>
          </a:p>
        </p:txBody>
      </p:sp>
      <p:sp>
        <p:nvSpPr>
          <p:cNvPr id="3" name="Content Placeholder 2">
            <a:extLst>
              <a:ext uri="{FF2B5EF4-FFF2-40B4-BE49-F238E27FC236}">
                <a16:creationId xmlns:a16="http://schemas.microsoft.com/office/drawing/2014/main" id="{5DF344F2-A24A-4A33-8D1E-206C48AD0A6F}"/>
              </a:ext>
            </a:extLst>
          </p:cNvPr>
          <p:cNvSpPr>
            <a:spLocks noGrp="1"/>
          </p:cNvSpPr>
          <p:nvPr>
            <p:ph idx="1"/>
          </p:nvPr>
        </p:nvSpPr>
        <p:spPr>
          <a:xfrm>
            <a:off x="264695" y="1388385"/>
            <a:ext cx="11357904" cy="4612858"/>
          </a:xfrm>
        </p:spPr>
        <p:txBody>
          <a:bodyPr>
            <a:noAutofit/>
          </a:bodyPr>
          <a:lstStyle/>
          <a:p>
            <a:pPr marL="182880" lvl="0" indent="-182880">
              <a:lnSpc>
                <a:spcPct val="100000"/>
              </a:lnSpc>
              <a:spcBef>
                <a:spcPts val="600"/>
              </a:spcBef>
              <a:spcAft>
                <a:spcPts val="100"/>
              </a:spcAft>
              <a:buSzPct val="75000"/>
              <a:buFont typeface="Wingdings" panose="05000000000000000000" pitchFamily="2" charset="2"/>
              <a:buChar char="q"/>
            </a:pPr>
            <a:r>
              <a:rPr lang="en-US" sz="1500" b="1" dirty="0"/>
              <a:t>Breast cancer</a:t>
            </a:r>
            <a:r>
              <a:rPr lang="en-US" sz="1500" dirty="0"/>
              <a:t>: See USPSTF recommendations (2019</a:t>
            </a:r>
          </a:p>
          <a:p>
            <a:pPr marL="457200" lvl="1" indent="-182880">
              <a:lnSpc>
                <a:spcPct val="100000"/>
              </a:lnSpc>
              <a:spcBef>
                <a:spcPts val="600"/>
              </a:spcBef>
              <a:spcAft>
                <a:spcPts val="100"/>
              </a:spcAft>
            </a:pPr>
            <a:r>
              <a:rPr lang="en-US" sz="1500" dirty="0"/>
              <a:t>An anatomical inventory is necessary to identify appropriate sex-based prevention.</a:t>
            </a:r>
          </a:p>
          <a:p>
            <a:pPr marL="457200" lvl="1" indent="-182880">
              <a:lnSpc>
                <a:spcPct val="100000"/>
              </a:lnSpc>
              <a:spcBef>
                <a:spcPts val="600"/>
              </a:spcBef>
              <a:spcAft>
                <a:spcPts val="100"/>
              </a:spcAft>
            </a:pPr>
            <a:r>
              <a:rPr lang="en-US" sz="1500" dirty="0"/>
              <a:t>Risk-reducing medications, such as tamoxifen, raloxifene, or aromatase inhibitors are recommended for women who are at increased risk of breast cancer and low risk of medication-related adverse effects. </a:t>
            </a:r>
          </a:p>
          <a:p>
            <a:pPr marL="457200" lvl="1" indent="-182880">
              <a:lnSpc>
                <a:spcPct val="100000"/>
              </a:lnSpc>
              <a:spcBef>
                <a:spcPts val="600"/>
              </a:spcBef>
              <a:spcAft>
                <a:spcPts val="100"/>
              </a:spcAft>
            </a:pPr>
            <a:r>
              <a:rPr lang="en-US" sz="1500" dirty="0"/>
              <a:t>Routine preventive medication is not recommended for women who are not at increased risk.</a:t>
            </a:r>
          </a:p>
          <a:p>
            <a:pPr marL="182880" lvl="0" indent="-182880">
              <a:lnSpc>
                <a:spcPct val="100000"/>
              </a:lnSpc>
              <a:spcBef>
                <a:spcPts val="600"/>
              </a:spcBef>
              <a:spcAft>
                <a:spcPts val="100"/>
              </a:spcAft>
              <a:buSzPct val="75000"/>
              <a:buFont typeface="Wingdings" panose="05000000000000000000" pitchFamily="2" charset="2"/>
              <a:buChar char="q"/>
            </a:pPr>
            <a:r>
              <a:rPr lang="en-US" sz="1500" b="1" dirty="0"/>
              <a:t>Cardiovascular disease:</a:t>
            </a:r>
            <a:r>
              <a:rPr lang="en-US" sz="1500" dirty="0"/>
              <a:t> See: </a:t>
            </a:r>
          </a:p>
          <a:p>
            <a:pPr marL="457200" lvl="1" indent="-182880">
              <a:lnSpc>
                <a:spcPct val="100000"/>
              </a:lnSpc>
              <a:spcBef>
                <a:spcPts val="600"/>
              </a:spcBef>
              <a:spcAft>
                <a:spcPts val="100"/>
              </a:spcAft>
            </a:pPr>
            <a:r>
              <a:rPr lang="en-US" sz="1500" dirty="0"/>
              <a:t>Aspirin Use to Prevent Cardiovascular Disease: Preventive Medication (USPSTF 2022)</a:t>
            </a:r>
          </a:p>
          <a:p>
            <a:pPr marL="457200" lvl="1" indent="-182880">
              <a:lnSpc>
                <a:spcPct val="100000"/>
              </a:lnSpc>
              <a:spcBef>
                <a:spcPts val="600"/>
              </a:spcBef>
              <a:spcAft>
                <a:spcPts val="100"/>
              </a:spcAft>
            </a:pPr>
            <a:r>
              <a:rPr lang="en-US" sz="1500" dirty="0"/>
              <a:t>Guidelines for the Use of Antiviral Agents in Adults and Adolescents &gt; Recommendations for the Use of Statin Therapy as Primary Prevention of Atherosclerotic Cardiovascular Disease in People with HIV (DHHS 2024)</a:t>
            </a:r>
          </a:p>
          <a:p>
            <a:pPr marL="457200" lvl="1" indent="-182880">
              <a:lnSpc>
                <a:spcPct val="100000"/>
              </a:lnSpc>
              <a:spcBef>
                <a:spcPts val="600"/>
              </a:spcBef>
              <a:spcAft>
                <a:spcPts val="100"/>
              </a:spcAft>
            </a:pPr>
            <a:r>
              <a:rPr lang="en-US" sz="1500" dirty="0"/>
              <a:t>Statin Use for the Primary Prevention of Cardiovascular Disease in Adults: Preventive Medication (USPSTF 2022)</a:t>
            </a:r>
          </a:p>
          <a:p>
            <a:pPr marL="457200" lvl="1" indent="-182880">
              <a:lnSpc>
                <a:spcPct val="100000"/>
              </a:lnSpc>
              <a:spcBef>
                <a:spcPts val="600"/>
              </a:spcBef>
              <a:spcAft>
                <a:spcPts val="100"/>
              </a:spcAft>
            </a:pPr>
            <a:r>
              <a:rPr lang="en-US" sz="1500" dirty="0"/>
              <a:t>Healthy Diet and Physical Activity for Cardiovascular Disease Prevention in Adults With Cardiovascular Risk Factors: Behavioral Counseling Interventions (USPSTF 2020)</a:t>
            </a:r>
          </a:p>
          <a:p>
            <a:pPr marL="182880" lvl="0" indent="-182880">
              <a:lnSpc>
                <a:spcPct val="100000"/>
              </a:lnSpc>
              <a:spcBef>
                <a:spcPts val="600"/>
              </a:spcBef>
              <a:spcAft>
                <a:spcPts val="100"/>
              </a:spcAft>
              <a:buSzPct val="75000"/>
              <a:buFont typeface="Wingdings" panose="05000000000000000000" pitchFamily="2" charset="2"/>
              <a:buChar char="q"/>
            </a:pPr>
            <a:r>
              <a:rPr lang="en-US" sz="1500" b="1" dirty="0"/>
              <a:t>Falls prevention:</a:t>
            </a:r>
            <a:r>
              <a:rPr lang="en-US" sz="1500" dirty="0"/>
              <a:t> See USPSTF recommendations (2024)</a:t>
            </a:r>
          </a:p>
          <a:p>
            <a:pPr marL="457200" lvl="1" indent="-182880">
              <a:lnSpc>
                <a:spcPct val="100000"/>
              </a:lnSpc>
              <a:spcBef>
                <a:spcPts val="600"/>
              </a:spcBef>
              <a:spcAft>
                <a:spcPts val="100"/>
              </a:spcAft>
            </a:pPr>
            <a:r>
              <a:rPr lang="en-US" sz="1500" dirty="0"/>
              <a:t>Exercise interventions are recommended for adults aged ≥65 years who are at increased risk of falls. </a:t>
            </a:r>
          </a:p>
          <a:p>
            <a:pPr marL="457200" lvl="1" indent="-182880">
              <a:lnSpc>
                <a:spcPct val="100000"/>
              </a:lnSpc>
              <a:spcBef>
                <a:spcPts val="600"/>
              </a:spcBef>
              <a:spcAft>
                <a:spcPts val="100"/>
              </a:spcAft>
            </a:pPr>
            <a:r>
              <a:rPr lang="en-US" sz="1500" dirty="0"/>
              <a:t>Note: This committee advises clinicians to include osteoporosis screening.</a:t>
            </a:r>
          </a:p>
        </p:txBody>
      </p:sp>
      <p:sp>
        <p:nvSpPr>
          <p:cNvPr id="4" name="Footer Placeholder 3">
            <a:extLst>
              <a:ext uri="{FF2B5EF4-FFF2-40B4-BE49-F238E27FC236}">
                <a16:creationId xmlns:a16="http://schemas.microsoft.com/office/drawing/2014/main" id="{15BBD54A-229E-4E37-BAD4-A4D9E52CAD0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B465A13-CE44-46EC-B9FC-F871C8138A0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537F0CE-649C-465A-99EF-CA8863972711}"/>
              </a:ext>
            </a:extLst>
          </p:cNvPr>
          <p:cNvSpPr>
            <a:spLocks noGrp="1"/>
          </p:cNvSpPr>
          <p:nvPr>
            <p:ph type="dt" sz="half" idx="2"/>
          </p:nvPr>
        </p:nvSpPr>
        <p:spPr/>
        <p:txBody>
          <a:bodyPr/>
          <a:lstStyle/>
          <a:p>
            <a:r>
              <a:rPr lang="en-US" dirty="0"/>
              <a:t>July 2024</a:t>
            </a:r>
          </a:p>
        </p:txBody>
      </p:sp>
    </p:spTree>
    <p:extLst>
      <p:ext uri="{BB962C8B-B14F-4D97-AF65-F5344CB8AC3E}">
        <p14:creationId xmlns:p14="http://schemas.microsoft.com/office/powerpoint/2010/main" val="36105067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C99B8-813E-4542-A87B-C870DF3D7669}"/>
              </a:ext>
            </a:extLst>
          </p:cNvPr>
          <p:cNvSpPr>
            <a:spLocks noGrp="1"/>
          </p:cNvSpPr>
          <p:nvPr>
            <p:ph type="title"/>
          </p:nvPr>
        </p:nvSpPr>
        <p:spPr>
          <a:xfrm>
            <a:off x="264695" y="215579"/>
            <a:ext cx="9717505" cy="1325563"/>
          </a:xfrm>
        </p:spPr>
        <p:txBody>
          <a:bodyPr>
            <a:normAutofit/>
          </a:bodyPr>
          <a:lstStyle/>
          <a:p>
            <a:r>
              <a:rPr lang="en-US" sz="3600" dirty="0">
                <a:effectLst/>
              </a:rPr>
              <a:t>Checklist 4, </a:t>
            </a:r>
            <a:r>
              <a:rPr lang="en-US" sz="3600" b="0" i="1" dirty="0">
                <a:effectLst/>
              </a:rPr>
              <a:t>continued</a:t>
            </a:r>
            <a:endParaRPr lang="en-US" sz="3600" dirty="0"/>
          </a:p>
        </p:txBody>
      </p:sp>
      <p:sp>
        <p:nvSpPr>
          <p:cNvPr id="3" name="Content Placeholder 2">
            <a:extLst>
              <a:ext uri="{FF2B5EF4-FFF2-40B4-BE49-F238E27FC236}">
                <a16:creationId xmlns:a16="http://schemas.microsoft.com/office/drawing/2014/main" id="{5DF344F2-A24A-4A33-8D1E-206C48AD0A6F}"/>
              </a:ext>
            </a:extLst>
          </p:cNvPr>
          <p:cNvSpPr>
            <a:spLocks noGrp="1"/>
          </p:cNvSpPr>
          <p:nvPr>
            <p:ph idx="1"/>
          </p:nvPr>
        </p:nvSpPr>
        <p:spPr>
          <a:xfrm>
            <a:off x="264695" y="1222744"/>
            <a:ext cx="11089105" cy="4954219"/>
          </a:xfrm>
        </p:spPr>
        <p:txBody>
          <a:bodyPr>
            <a:noAutofit/>
          </a:bodyPr>
          <a:lstStyle/>
          <a:p>
            <a:pPr lvl="0">
              <a:lnSpc>
                <a:spcPct val="100000"/>
              </a:lnSpc>
              <a:spcBef>
                <a:spcPts val="100"/>
              </a:spcBef>
              <a:spcAft>
                <a:spcPts val="100"/>
              </a:spcAft>
              <a:buSzPct val="75000"/>
              <a:buFont typeface="Wingdings" panose="05000000000000000000" pitchFamily="2" charset="2"/>
              <a:buChar char="q"/>
            </a:pPr>
            <a:r>
              <a:rPr lang="en-US" sz="1600" b="1" dirty="0"/>
              <a:t>Neural tube defects:</a:t>
            </a:r>
            <a:r>
              <a:rPr lang="en-US" sz="1600" dirty="0"/>
              <a:t> See USPSTF recommendations (2023)</a:t>
            </a:r>
          </a:p>
          <a:p>
            <a:pPr marL="457200" lvl="1" indent="-182880">
              <a:lnSpc>
                <a:spcPct val="100000"/>
              </a:lnSpc>
              <a:spcBef>
                <a:spcPts val="100"/>
              </a:spcBef>
              <a:spcAft>
                <a:spcPts val="100"/>
              </a:spcAft>
            </a:pPr>
            <a:r>
              <a:rPr lang="en-US" sz="1600" dirty="0"/>
              <a:t>Folic acid supplementation is recommended for individuals who are planning or capable of pregnancy.</a:t>
            </a:r>
          </a:p>
          <a:p>
            <a:pPr marL="457200" lvl="1" indent="-182880">
              <a:lnSpc>
                <a:spcPct val="100000"/>
              </a:lnSpc>
              <a:spcBef>
                <a:spcPts val="100"/>
              </a:spcBef>
              <a:spcAft>
                <a:spcPts val="100"/>
              </a:spcAft>
            </a:pPr>
            <a:r>
              <a:rPr lang="en-US" sz="1600" dirty="0"/>
              <a:t>An anatomical inventory is necessary to identify appropriate sex-based prevention.</a:t>
            </a:r>
          </a:p>
          <a:p>
            <a:pPr>
              <a:buSzPct val="75000"/>
              <a:buFont typeface="Wingdings" panose="05000000000000000000" pitchFamily="2" charset="2"/>
              <a:buChar char="q"/>
            </a:pPr>
            <a:r>
              <a:rPr lang="en-US" sz="1600" b="1" dirty="0"/>
              <a:t>Sexually transmitted infections: </a:t>
            </a:r>
            <a:r>
              <a:rPr lang="en-US" sz="1600" dirty="0"/>
              <a:t>Discuss recommended immunizations. See:</a:t>
            </a:r>
          </a:p>
          <a:p>
            <a:pPr marL="457200" lvl="1" indent="-182880">
              <a:spcBef>
                <a:spcPts val="100"/>
              </a:spcBef>
              <a:spcAft>
                <a:spcPts val="100"/>
              </a:spcAft>
            </a:pPr>
            <a:r>
              <a:rPr lang="en-US" sz="1600" dirty="0"/>
              <a:t>Behavioral counseling recommendations (USPSTF 2020)</a:t>
            </a:r>
          </a:p>
          <a:p>
            <a:pPr marL="457200" lvl="1" indent="-182880">
              <a:spcBef>
                <a:spcPts val="100"/>
              </a:spcBef>
              <a:spcAft>
                <a:spcPts val="100"/>
              </a:spcAft>
            </a:pPr>
            <a:r>
              <a:rPr lang="en-US" sz="1600" dirty="0"/>
              <a:t>NYSDOH AI guideline Doxycycline Post-Exposure Prophylaxis to Prevent Bacterial Sexually Transmitted Infections</a:t>
            </a:r>
          </a:p>
          <a:p>
            <a:pPr marL="457200" lvl="1" indent="-182880">
              <a:spcBef>
                <a:spcPts val="100"/>
              </a:spcBef>
              <a:spcAft>
                <a:spcPts val="100"/>
              </a:spcAft>
            </a:pPr>
            <a:r>
              <a:rPr lang="en-US" sz="1600" dirty="0"/>
              <a:t>CDC: STI Treatment Guidelines, 2021 &gt; Primary Prevention Methods</a:t>
            </a:r>
          </a:p>
          <a:p>
            <a:pPr marL="457200" lvl="1" indent="-182880">
              <a:spcBef>
                <a:spcPts val="100"/>
              </a:spcBef>
              <a:spcAft>
                <a:spcPts val="100"/>
              </a:spcAft>
            </a:pPr>
            <a:r>
              <a:rPr lang="en-US" sz="1600" dirty="0"/>
              <a:t>Note: An anatomical inventory is necessary to identify appropriate sex-based prevention.</a:t>
            </a:r>
          </a:p>
          <a:p>
            <a:pPr lvl="0">
              <a:buSzPct val="75000"/>
              <a:buFont typeface="Wingdings" panose="05000000000000000000" pitchFamily="2" charset="2"/>
              <a:buChar char="q"/>
            </a:pPr>
            <a:r>
              <a:rPr lang="en-US" sz="1600" b="1" dirty="0"/>
              <a:t>Skin cancer:</a:t>
            </a:r>
            <a:r>
              <a:rPr lang="en-US" sz="1600" dirty="0"/>
              <a:t> See USPSTF recommendations (2018) </a:t>
            </a:r>
          </a:p>
          <a:p>
            <a:pPr marL="457200" lvl="1" indent="-182880">
              <a:spcBef>
                <a:spcPts val="100"/>
              </a:spcBef>
              <a:spcAft>
                <a:spcPts val="100"/>
              </a:spcAft>
            </a:pPr>
            <a:r>
              <a:rPr lang="en-US" sz="1600" dirty="0"/>
              <a:t>Counsel patients to minimize exposure to ultraviolet radiation.</a:t>
            </a:r>
          </a:p>
          <a:p>
            <a:pPr lvl="0">
              <a:buSzPct val="75000"/>
              <a:buFont typeface="Wingdings" panose="05000000000000000000" pitchFamily="2" charset="2"/>
              <a:buChar char="q"/>
            </a:pPr>
            <a:r>
              <a:rPr lang="en-US" sz="1600" b="1" dirty="0"/>
              <a:t>Smoking:</a:t>
            </a:r>
            <a:r>
              <a:rPr lang="en-US" sz="1600" dirty="0"/>
              <a:t> See USPSTF recommendations (2021):</a:t>
            </a:r>
          </a:p>
          <a:p>
            <a:pPr marL="457200" lvl="1" indent="-182880">
              <a:spcBef>
                <a:spcPts val="100"/>
              </a:spcBef>
              <a:spcAft>
                <a:spcPts val="100"/>
              </a:spcAft>
            </a:pPr>
            <a:r>
              <a:rPr lang="en-US" sz="1600" dirty="0"/>
              <a:t>Screen all adults for tobacco use. Recommend cessation. Provide behavioral interventions and FDA-approved pharmacologic therapy.</a:t>
            </a:r>
          </a:p>
          <a:p>
            <a:pPr marL="457200" lvl="1" indent="-182880">
              <a:spcBef>
                <a:spcPts val="100"/>
              </a:spcBef>
              <a:spcAft>
                <a:spcPts val="100"/>
              </a:spcAft>
            </a:pPr>
            <a:r>
              <a:rPr lang="en-US" sz="1600" dirty="0"/>
              <a:t>Also see Millionhearts.hhs.gov: Protocol for Identifying and Treating Patients Who Use Tobacco, Identifying and Treating Patients Who Use Tobacco: Action Steps for Clinicians, and Tobacco Cessation Change Package</a:t>
            </a:r>
          </a:p>
        </p:txBody>
      </p:sp>
      <p:sp>
        <p:nvSpPr>
          <p:cNvPr id="4" name="Footer Placeholder 3">
            <a:extLst>
              <a:ext uri="{FF2B5EF4-FFF2-40B4-BE49-F238E27FC236}">
                <a16:creationId xmlns:a16="http://schemas.microsoft.com/office/drawing/2014/main" id="{15BBD54A-229E-4E37-BAD4-A4D9E52CAD0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B465A13-CE44-46EC-B9FC-F871C8138A0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537F0CE-649C-465A-99EF-CA8863972711}"/>
              </a:ext>
            </a:extLst>
          </p:cNvPr>
          <p:cNvSpPr>
            <a:spLocks noGrp="1"/>
          </p:cNvSpPr>
          <p:nvPr>
            <p:ph type="dt" sz="half" idx="2"/>
          </p:nvPr>
        </p:nvSpPr>
        <p:spPr/>
        <p:txBody>
          <a:bodyPr/>
          <a:lstStyle/>
          <a:p>
            <a:r>
              <a:rPr lang="en-US" dirty="0"/>
              <a:t>July 2024</a:t>
            </a:r>
          </a:p>
        </p:txBody>
      </p:sp>
    </p:spTree>
    <p:extLst>
      <p:ext uri="{BB962C8B-B14F-4D97-AF65-F5344CB8AC3E}">
        <p14:creationId xmlns:p14="http://schemas.microsoft.com/office/powerpoint/2010/main" val="25434084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A28BF-B816-40F3-B6A0-4E2BD2882792}"/>
              </a:ext>
            </a:extLst>
          </p:cNvPr>
          <p:cNvSpPr>
            <a:spLocks noGrp="1"/>
          </p:cNvSpPr>
          <p:nvPr>
            <p:ph type="title"/>
          </p:nvPr>
        </p:nvSpPr>
        <p:spPr>
          <a:xfrm>
            <a:off x="191385" y="166724"/>
            <a:ext cx="10257993" cy="1022424"/>
          </a:xfrm>
        </p:spPr>
        <p:txBody>
          <a:bodyPr>
            <a:normAutofit fontScale="90000"/>
          </a:bodyPr>
          <a:lstStyle/>
          <a:p>
            <a:r>
              <a:rPr lang="en-US" sz="3600" b="0" dirty="0">
                <a:effectLst/>
                <a:latin typeface="Calibri" panose="020F0502020204030204" pitchFamily="34" charset="0"/>
                <a:ea typeface="Calibri" panose="020F0502020204030204" pitchFamily="34" charset="0"/>
              </a:rPr>
              <a:t>Opportunistic Infection Prophylaxis for Adults With HIV [a]</a:t>
            </a:r>
            <a:endParaRPr lang="en-US" sz="3600" b="0" dirty="0"/>
          </a:p>
        </p:txBody>
      </p:sp>
      <p:graphicFrame>
        <p:nvGraphicFramePr>
          <p:cNvPr id="7" name="Content Placeholder 6">
            <a:extLst>
              <a:ext uri="{FF2B5EF4-FFF2-40B4-BE49-F238E27FC236}">
                <a16:creationId xmlns:a16="http://schemas.microsoft.com/office/drawing/2014/main" id="{21BF62B0-BC74-4F1E-A236-FF774606F027}"/>
              </a:ext>
            </a:extLst>
          </p:cNvPr>
          <p:cNvGraphicFramePr>
            <a:graphicFrameLocks noGrp="1"/>
          </p:cNvGraphicFramePr>
          <p:nvPr>
            <p:ph idx="1"/>
            <p:extLst>
              <p:ext uri="{D42A27DB-BD31-4B8C-83A1-F6EECF244321}">
                <p14:modId xmlns:p14="http://schemas.microsoft.com/office/powerpoint/2010/main" val="3811970006"/>
              </p:ext>
            </p:extLst>
          </p:nvPr>
        </p:nvGraphicFramePr>
        <p:xfrm>
          <a:off x="191385" y="1189148"/>
          <a:ext cx="11600120" cy="4643120"/>
        </p:xfrm>
        <a:graphic>
          <a:graphicData uri="http://schemas.openxmlformats.org/drawingml/2006/table">
            <a:tbl>
              <a:tblPr bandRow="1"/>
              <a:tblGrid>
                <a:gridCol w="1509824">
                  <a:extLst>
                    <a:ext uri="{9D8B030D-6E8A-4147-A177-3AD203B41FA5}">
                      <a16:colId xmlns:a16="http://schemas.microsoft.com/office/drawing/2014/main" val="307921429"/>
                    </a:ext>
                  </a:extLst>
                </a:gridCol>
                <a:gridCol w="3370521">
                  <a:extLst>
                    <a:ext uri="{9D8B030D-6E8A-4147-A177-3AD203B41FA5}">
                      <a16:colId xmlns:a16="http://schemas.microsoft.com/office/drawing/2014/main" val="4210922255"/>
                    </a:ext>
                  </a:extLst>
                </a:gridCol>
                <a:gridCol w="1967023">
                  <a:extLst>
                    <a:ext uri="{9D8B030D-6E8A-4147-A177-3AD203B41FA5}">
                      <a16:colId xmlns:a16="http://schemas.microsoft.com/office/drawing/2014/main" val="3687941076"/>
                    </a:ext>
                  </a:extLst>
                </a:gridCol>
                <a:gridCol w="4752752">
                  <a:extLst>
                    <a:ext uri="{9D8B030D-6E8A-4147-A177-3AD203B41FA5}">
                      <a16:colId xmlns:a16="http://schemas.microsoft.com/office/drawing/2014/main" val="2988099726"/>
                    </a:ext>
                  </a:extLst>
                </a:gridCol>
              </a:tblGrid>
              <a:tr h="194699">
                <a:tc>
                  <a:txBody>
                    <a:bodyPr/>
                    <a:lstStyle/>
                    <a:p>
                      <a:pPr marL="0" marR="0">
                        <a:lnSpc>
                          <a:spcPct val="100000"/>
                        </a:lnSpc>
                        <a:spcBef>
                          <a:spcPts val="100"/>
                        </a:spcBef>
                        <a:spcAft>
                          <a:spcPts val="100"/>
                        </a:spcAft>
                      </a:pPr>
                      <a:r>
                        <a:rPr lang="en-US" sz="1600" b="1" dirty="0">
                          <a:effectLst/>
                          <a:latin typeface="+mn-lt"/>
                          <a:ea typeface="Calibri" panose="020F0502020204030204" pitchFamily="34" charset="0"/>
                        </a:rPr>
                        <a:t>Opportunistic Infection</a:t>
                      </a:r>
                      <a:endParaRPr lang="en-US" sz="1600" dirty="0">
                        <a:effectLst/>
                        <a:latin typeface="+mn-lt"/>
                        <a:ea typeface="Calibri" panose="020F0502020204030204" pitchFamily="34" charset="0"/>
                      </a:endParaRPr>
                    </a:p>
                  </a:txBody>
                  <a:tcPr marL="29205" marR="29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100"/>
                        </a:spcBef>
                        <a:spcAft>
                          <a:spcPts val="100"/>
                        </a:spcAft>
                      </a:pPr>
                      <a:r>
                        <a:rPr lang="en-US" sz="1600" b="1" dirty="0">
                          <a:effectLst/>
                          <a:latin typeface="+mn-lt"/>
                          <a:ea typeface="Calibri" panose="020F0502020204030204" pitchFamily="34" charset="0"/>
                        </a:rPr>
                        <a:t>Indications for Initiation and Discontinuation of Primary Prophylaxis</a:t>
                      </a:r>
                      <a:endParaRPr lang="en-US" sz="1600" dirty="0">
                        <a:effectLst/>
                        <a:latin typeface="+mn-lt"/>
                        <a:ea typeface="Calibri" panose="020F0502020204030204" pitchFamily="34" charset="0"/>
                      </a:endParaRPr>
                    </a:p>
                  </a:txBody>
                  <a:tcPr marL="29205" marR="29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100"/>
                        </a:spcBef>
                        <a:spcAft>
                          <a:spcPts val="100"/>
                        </a:spcAft>
                      </a:pPr>
                      <a:r>
                        <a:rPr lang="en-US" sz="1600" b="1" dirty="0">
                          <a:effectLst/>
                          <a:latin typeface="+mn-lt"/>
                          <a:ea typeface="Calibri" panose="020F0502020204030204" pitchFamily="34" charset="0"/>
                        </a:rPr>
                        <a:t>Preferred and Alternative Agent(s)</a:t>
                      </a:r>
                      <a:endParaRPr lang="en-US" sz="1600" dirty="0">
                        <a:effectLst/>
                        <a:latin typeface="+mn-lt"/>
                        <a:ea typeface="Calibri" panose="020F0502020204030204" pitchFamily="34" charset="0"/>
                      </a:endParaRPr>
                    </a:p>
                  </a:txBody>
                  <a:tcPr marL="29205" marR="29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100"/>
                        </a:spcBef>
                        <a:spcAft>
                          <a:spcPts val="100"/>
                        </a:spcAft>
                      </a:pPr>
                      <a:r>
                        <a:rPr lang="en-US" sz="1600" b="1" dirty="0">
                          <a:effectLst/>
                          <a:latin typeface="+mn-lt"/>
                          <a:ea typeface="Calibri" panose="020F0502020204030204" pitchFamily="34" charset="0"/>
                        </a:rPr>
                        <a:t>Indications for Discontinuation of Secondary Prophylaxis</a:t>
                      </a:r>
                      <a:endParaRPr lang="en-US" sz="1600" dirty="0">
                        <a:effectLst/>
                        <a:latin typeface="+mn-lt"/>
                        <a:ea typeface="Calibri" panose="020F0502020204030204" pitchFamily="34" charset="0"/>
                      </a:endParaRPr>
                    </a:p>
                  </a:txBody>
                  <a:tcPr marL="29205" marR="29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4753710"/>
                  </a:ext>
                </a:extLst>
              </a:tr>
              <a:tr h="421847">
                <a:tc>
                  <a:txBody>
                    <a:bodyPr/>
                    <a:lstStyle/>
                    <a:p>
                      <a:pPr marL="0" marR="0">
                        <a:lnSpc>
                          <a:spcPct val="100000"/>
                        </a:lnSpc>
                        <a:spcBef>
                          <a:spcPts val="200"/>
                        </a:spcBef>
                        <a:spcAft>
                          <a:spcPts val="200"/>
                        </a:spcAft>
                      </a:pPr>
                      <a:r>
                        <a:rPr lang="en-US" sz="1600" b="1" dirty="0">
                          <a:effectLst/>
                          <a:latin typeface="+mn-lt"/>
                          <a:ea typeface="Calibri" panose="020F0502020204030204" pitchFamily="34" charset="0"/>
                        </a:rPr>
                        <a:t>Cryptococcosis</a:t>
                      </a:r>
                      <a:endParaRPr lang="en-US" sz="1600" dirty="0">
                        <a:effectLst/>
                        <a:latin typeface="+mn-lt"/>
                        <a:ea typeface="Calibri" panose="020F0502020204030204" pitchFamily="34" charset="0"/>
                      </a:endParaRPr>
                    </a:p>
                  </a:txBody>
                  <a:tcPr marL="29205" marR="2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200"/>
                        </a:spcBef>
                        <a:spcAft>
                          <a:spcPts val="200"/>
                        </a:spcAft>
                      </a:pPr>
                      <a:r>
                        <a:rPr lang="en-US" sz="1600" dirty="0">
                          <a:effectLst/>
                          <a:latin typeface="+mn-lt"/>
                          <a:ea typeface="Calibri" panose="020F0502020204030204" pitchFamily="34" charset="0"/>
                        </a:rPr>
                        <a:t>Primary prophylaxis is not routinely recommended.</a:t>
                      </a:r>
                    </a:p>
                  </a:txBody>
                  <a:tcPr marL="29205" marR="2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200"/>
                        </a:spcBef>
                        <a:spcAft>
                          <a:spcPts val="200"/>
                        </a:spcAft>
                      </a:pPr>
                      <a:r>
                        <a:rPr lang="en-US" sz="1600" dirty="0">
                          <a:effectLst/>
                          <a:latin typeface="+mn-lt"/>
                          <a:ea typeface="Calibri" panose="020F0502020204030204" pitchFamily="34" charset="0"/>
                        </a:rPr>
                        <a:t>N/A</a:t>
                      </a:r>
                    </a:p>
                  </a:txBody>
                  <a:tcPr marL="29205" marR="2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0" lvl="0" indent="-91440">
                        <a:lnSpc>
                          <a:spcPct val="100000"/>
                        </a:lnSpc>
                        <a:spcBef>
                          <a:spcPts val="200"/>
                        </a:spcBef>
                        <a:spcAft>
                          <a:spcPts val="200"/>
                        </a:spcAft>
                        <a:buSzPts val="1000"/>
                        <a:buFont typeface="Arial" panose="020B0604020202020204" pitchFamily="34" charset="0"/>
                        <a:buChar char="•"/>
                      </a:pPr>
                      <a:r>
                        <a:rPr lang="en-US" sz="1600" dirty="0">
                          <a:solidFill>
                            <a:srgbClr val="000000"/>
                          </a:solidFill>
                          <a:effectLst/>
                          <a:latin typeface="+mn-lt"/>
                          <a:ea typeface="Calibri" panose="020F0502020204030204" pitchFamily="34" charset="0"/>
                        </a:rPr>
                        <a:t>Taking fully suppressive ART and CD4 count ≥100 cells/mm</a:t>
                      </a:r>
                      <a:r>
                        <a:rPr lang="en-US" sz="1600" baseline="30000" dirty="0">
                          <a:solidFill>
                            <a:srgbClr val="000000"/>
                          </a:solidFill>
                          <a:effectLst/>
                          <a:latin typeface="+mn-lt"/>
                          <a:ea typeface="Calibri" panose="020F0502020204030204" pitchFamily="34" charset="0"/>
                        </a:rPr>
                        <a:t>3</a:t>
                      </a:r>
                      <a:endParaRPr lang="en-US" sz="1600" dirty="0">
                        <a:solidFill>
                          <a:srgbClr val="000000"/>
                        </a:solidFill>
                        <a:effectLst/>
                        <a:latin typeface="+mn-lt"/>
                        <a:ea typeface="Calibri" panose="020F0502020204030204" pitchFamily="34" charset="0"/>
                      </a:endParaRPr>
                    </a:p>
                    <a:p>
                      <a:pPr marL="91440" marR="0" lvl="0" indent="-91440">
                        <a:lnSpc>
                          <a:spcPct val="100000"/>
                        </a:lnSpc>
                        <a:spcBef>
                          <a:spcPts val="200"/>
                        </a:spcBef>
                        <a:spcAft>
                          <a:spcPts val="200"/>
                        </a:spcAft>
                        <a:buSzPts val="1000"/>
                        <a:buFont typeface="Arial" panose="020B0604020202020204" pitchFamily="34" charset="0"/>
                        <a:buChar char="•"/>
                      </a:pPr>
                      <a:r>
                        <a:rPr lang="en-US" sz="1600" dirty="0">
                          <a:solidFill>
                            <a:srgbClr val="000000"/>
                          </a:solidFill>
                          <a:effectLst/>
                          <a:latin typeface="+mn-lt"/>
                          <a:ea typeface="Calibri" panose="020F0502020204030204" pitchFamily="34" charset="0"/>
                        </a:rPr>
                        <a:t>Completed initial therapy, maintenance therapy for 1 year, and asymptomatic for cryptococcal infection</a:t>
                      </a:r>
                    </a:p>
                  </a:txBody>
                  <a:tcPr marL="29205" marR="2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159832"/>
                  </a:ext>
                </a:extLst>
              </a:tr>
              <a:tr h="551646">
                <a:tc>
                  <a:txBody>
                    <a:bodyPr/>
                    <a:lstStyle/>
                    <a:p>
                      <a:pPr marL="0" marR="0">
                        <a:lnSpc>
                          <a:spcPct val="100000"/>
                        </a:lnSpc>
                        <a:spcBef>
                          <a:spcPts val="200"/>
                        </a:spcBef>
                        <a:spcAft>
                          <a:spcPts val="200"/>
                        </a:spcAft>
                      </a:pPr>
                      <a:r>
                        <a:rPr lang="en-US" sz="1600" b="1" dirty="0">
                          <a:effectLst/>
                          <a:latin typeface="+mn-lt"/>
                          <a:ea typeface="Calibri" panose="020F0502020204030204" pitchFamily="34" charset="0"/>
                        </a:rPr>
                        <a:t>Cytomegalovirus</a:t>
                      </a:r>
                      <a:endParaRPr lang="en-US" sz="1600" dirty="0">
                        <a:effectLst/>
                        <a:latin typeface="+mn-lt"/>
                        <a:ea typeface="Calibri" panose="020F0502020204030204" pitchFamily="34" charset="0"/>
                      </a:endParaRPr>
                    </a:p>
                  </a:txBody>
                  <a:tcPr marL="29205" marR="2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200"/>
                        </a:spcBef>
                        <a:spcAft>
                          <a:spcPts val="200"/>
                        </a:spcAft>
                      </a:pPr>
                      <a:r>
                        <a:rPr lang="en-US" sz="1600" dirty="0">
                          <a:effectLst/>
                          <a:latin typeface="+mn-lt"/>
                          <a:ea typeface="Calibri" panose="020F0502020204030204" pitchFamily="34" charset="0"/>
                        </a:rPr>
                        <a:t>Primary prophylaxis is not routinely recommended.</a:t>
                      </a:r>
                    </a:p>
                  </a:txBody>
                  <a:tcPr marL="29205" marR="2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200"/>
                        </a:spcBef>
                        <a:spcAft>
                          <a:spcPts val="200"/>
                        </a:spcAft>
                      </a:pPr>
                      <a:r>
                        <a:rPr lang="en-US" sz="1600" dirty="0">
                          <a:effectLst/>
                          <a:latin typeface="+mn-lt"/>
                          <a:ea typeface="Calibri" panose="020F0502020204030204" pitchFamily="34" charset="0"/>
                        </a:rPr>
                        <a:t>N/A</a:t>
                      </a:r>
                    </a:p>
                  </a:txBody>
                  <a:tcPr marL="29205" marR="2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0" lvl="0" indent="-91440">
                        <a:lnSpc>
                          <a:spcPct val="100000"/>
                        </a:lnSpc>
                        <a:spcBef>
                          <a:spcPts val="200"/>
                        </a:spcBef>
                        <a:spcAft>
                          <a:spcPts val="200"/>
                        </a:spcAft>
                        <a:buSzPts val="1000"/>
                        <a:buFont typeface="Arial" panose="020B0604020202020204" pitchFamily="34" charset="0"/>
                        <a:buChar char="•"/>
                      </a:pPr>
                      <a:r>
                        <a:rPr lang="en-US" sz="1600" dirty="0">
                          <a:solidFill>
                            <a:srgbClr val="000000"/>
                          </a:solidFill>
                          <a:effectLst/>
                          <a:latin typeface="+mn-lt"/>
                          <a:ea typeface="Calibri" panose="020F0502020204030204" pitchFamily="34" charset="0"/>
                        </a:rPr>
                        <a:t>Taking ART and CD4 count &gt;100 cells/mm</a:t>
                      </a:r>
                      <a:r>
                        <a:rPr lang="en-US" sz="1600" baseline="30000" dirty="0">
                          <a:solidFill>
                            <a:srgbClr val="000000"/>
                          </a:solidFill>
                          <a:effectLst/>
                          <a:latin typeface="+mn-lt"/>
                          <a:ea typeface="Calibri" panose="020F0502020204030204" pitchFamily="34" charset="0"/>
                        </a:rPr>
                        <a:t>3</a:t>
                      </a:r>
                      <a:r>
                        <a:rPr lang="en-US" sz="1600" dirty="0">
                          <a:solidFill>
                            <a:srgbClr val="000000"/>
                          </a:solidFill>
                          <a:effectLst/>
                          <a:latin typeface="+mn-lt"/>
                          <a:ea typeface="Calibri" panose="020F0502020204030204" pitchFamily="34" charset="0"/>
                        </a:rPr>
                        <a:t> for &gt;3 to 6 months</a:t>
                      </a:r>
                    </a:p>
                    <a:p>
                      <a:pPr marL="91440" marR="0" lvl="0" indent="-91440">
                        <a:lnSpc>
                          <a:spcPct val="100000"/>
                        </a:lnSpc>
                        <a:spcBef>
                          <a:spcPts val="200"/>
                        </a:spcBef>
                        <a:spcAft>
                          <a:spcPts val="200"/>
                        </a:spcAft>
                        <a:buSzPts val="1000"/>
                        <a:buFont typeface="Arial" panose="020B0604020202020204" pitchFamily="34" charset="0"/>
                        <a:buChar char="•"/>
                      </a:pPr>
                      <a:r>
                        <a:rPr lang="en-US" sz="1600" dirty="0">
                          <a:solidFill>
                            <a:srgbClr val="000000"/>
                          </a:solidFill>
                          <a:effectLst/>
                          <a:latin typeface="+mn-lt"/>
                          <a:ea typeface="Calibri" panose="020F0502020204030204" pitchFamily="34" charset="0"/>
                        </a:rPr>
                        <a:t>Completed 3 to 6 months of CMV treatment</a:t>
                      </a:r>
                    </a:p>
                    <a:p>
                      <a:pPr marL="91440" marR="0" lvl="0" indent="-91440">
                        <a:lnSpc>
                          <a:spcPct val="100000"/>
                        </a:lnSpc>
                        <a:spcBef>
                          <a:spcPts val="200"/>
                        </a:spcBef>
                        <a:spcAft>
                          <a:spcPts val="200"/>
                        </a:spcAft>
                        <a:buSzPts val="1000"/>
                        <a:buFont typeface="Arial" panose="020B0604020202020204" pitchFamily="34" charset="0"/>
                        <a:buChar char="•"/>
                      </a:pPr>
                      <a:r>
                        <a:rPr lang="en-US" sz="1600" dirty="0">
                          <a:solidFill>
                            <a:srgbClr val="000000"/>
                          </a:solidFill>
                          <a:effectLst/>
                          <a:latin typeface="+mn-lt"/>
                          <a:ea typeface="Calibri" panose="020F0502020204030204" pitchFamily="34" charset="0"/>
                        </a:rPr>
                        <a:t>No evidence of active disease</a:t>
                      </a:r>
                    </a:p>
                    <a:p>
                      <a:pPr marL="91440" marR="0" lvl="0" indent="-91440">
                        <a:lnSpc>
                          <a:spcPct val="100000"/>
                        </a:lnSpc>
                        <a:spcBef>
                          <a:spcPts val="200"/>
                        </a:spcBef>
                        <a:spcAft>
                          <a:spcPts val="200"/>
                        </a:spcAft>
                        <a:buSzPts val="1000"/>
                        <a:buFont typeface="Arial" panose="020B0604020202020204" pitchFamily="34" charset="0"/>
                        <a:buChar char="•"/>
                      </a:pPr>
                      <a:r>
                        <a:rPr lang="en-US" sz="1600" dirty="0">
                          <a:solidFill>
                            <a:srgbClr val="000000"/>
                          </a:solidFill>
                          <a:effectLst/>
                          <a:latin typeface="+mn-lt"/>
                          <a:ea typeface="Calibri" panose="020F0502020204030204" pitchFamily="34" charset="0"/>
                        </a:rPr>
                        <a:t>Engaged in routine ophthalmologic examination</a:t>
                      </a:r>
                    </a:p>
                  </a:txBody>
                  <a:tcPr marL="29205" marR="2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1707642"/>
                  </a:ext>
                </a:extLst>
              </a:tr>
              <a:tr h="584096">
                <a:tc>
                  <a:txBody>
                    <a:bodyPr/>
                    <a:lstStyle/>
                    <a:p>
                      <a:pPr marL="0" marR="0">
                        <a:lnSpc>
                          <a:spcPct val="100000"/>
                        </a:lnSpc>
                        <a:spcBef>
                          <a:spcPts val="200"/>
                        </a:spcBef>
                        <a:spcAft>
                          <a:spcPts val="200"/>
                        </a:spcAft>
                      </a:pPr>
                      <a:r>
                        <a:rPr lang="en-US" sz="1600" b="1" i="1">
                          <a:effectLst/>
                          <a:latin typeface="+mn-lt"/>
                          <a:ea typeface="Calibri" panose="020F0502020204030204" pitchFamily="34" charset="0"/>
                        </a:rPr>
                        <a:t>Mycobacterium avium</a:t>
                      </a:r>
                      <a:r>
                        <a:rPr lang="en-US" sz="1600" b="1">
                          <a:effectLst/>
                          <a:latin typeface="+mn-lt"/>
                          <a:ea typeface="Calibri" panose="020F0502020204030204" pitchFamily="34" charset="0"/>
                        </a:rPr>
                        <a:t> complex</a:t>
                      </a:r>
                      <a:endParaRPr lang="en-US" sz="1600">
                        <a:effectLst/>
                        <a:latin typeface="+mn-lt"/>
                        <a:ea typeface="Calibri" panose="020F0502020204030204" pitchFamily="34" charset="0"/>
                      </a:endParaRPr>
                    </a:p>
                  </a:txBody>
                  <a:tcPr marL="29205" marR="2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200"/>
                        </a:spcBef>
                        <a:spcAft>
                          <a:spcPts val="200"/>
                        </a:spcAft>
                      </a:pPr>
                      <a:r>
                        <a:rPr lang="en-US" sz="1600" b="1" dirty="0">
                          <a:effectLst/>
                          <a:latin typeface="+mn-lt"/>
                          <a:ea typeface="Calibri" panose="020F0502020204030204" pitchFamily="34" charset="0"/>
                        </a:rPr>
                        <a:t>Initiation: </a:t>
                      </a:r>
                      <a:r>
                        <a:rPr lang="en-US" sz="1600" dirty="0">
                          <a:effectLst/>
                          <a:latin typeface="+mn-lt"/>
                          <a:ea typeface="Calibri" panose="020F0502020204030204" pitchFamily="34" charset="0"/>
                        </a:rPr>
                        <a:t>Use only if CD4 count &lt;50 cells/</a:t>
                      </a:r>
                      <a:r>
                        <a:rPr lang="en-US" sz="1600" dirty="0">
                          <a:solidFill>
                            <a:srgbClr val="000000"/>
                          </a:solidFill>
                          <a:effectLst/>
                          <a:latin typeface="+mn-lt"/>
                          <a:ea typeface="Calibri" panose="020F0502020204030204" pitchFamily="34" charset="0"/>
                        </a:rPr>
                        <a:t>mm</a:t>
                      </a:r>
                      <a:r>
                        <a:rPr lang="en-US" sz="1600" baseline="30000" dirty="0">
                          <a:solidFill>
                            <a:srgbClr val="000000"/>
                          </a:solidFill>
                          <a:effectLst/>
                          <a:latin typeface="+mn-lt"/>
                          <a:ea typeface="Calibri" panose="020F0502020204030204" pitchFamily="34" charset="0"/>
                        </a:rPr>
                        <a:t>3</a:t>
                      </a:r>
                      <a:r>
                        <a:rPr lang="en-US" sz="1600" dirty="0">
                          <a:effectLst/>
                          <a:latin typeface="+mn-lt"/>
                          <a:ea typeface="Calibri" panose="020F0502020204030204" pitchFamily="34" charset="0"/>
                        </a:rPr>
                        <a:t> and patient does not initiate ART. Not recommended for individuals who are initiating ART or are taking ART and have an undetectable viral load.  </a:t>
                      </a:r>
                    </a:p>
                    <a:p>
                      <a:pPr marL="0" marR="0">
                        <a:lnSpc>
                          <a:spcPct val="100000"/>
                        </a:lnSpc>
                        <a:spcBef>
                          <a:spcPts val="200"/>
                        </a:spcBef>
                        <a:spcAft>
                          <a:spcPts val="200"/>
                        </a:spcAft>
                      </a:pPr>
                      <a:r>
                        <a:rPr lang="en-US" sz="1600" b="1" dirty="0">
                          <a:effectLst/>
                          <a:latin typeface="+mn-lt"/>
                          <a:ea typeface="Calibri" panose="020F0502020204030204" pitchFamily="34" charset="0"/>
                        </a:rPr>
                        <a:t>Discontinuation:</a:t>
                      </a:r>
                      <a:r>
                        <a:rPr lang="en-US" sz="1600" dirty="0">
                          <a:effectLst/>
                          <a:latin typeface="+mn-lt"/>
                          <a:ea typeface="Calibri" panose="020F0502020204030204" pitchFamily="34" charset="0"/>
                        </a:rPr>
                        <a:t> Taking fully suppressive ART</a:t>
                      </a:r>
                    </a:p>
                  </a:txBody>
                  <a:tcPr marL="29205" marR="2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200"/>
                        </a:spcBef>
                        <a:spcAft>
                          <a:spcPts val="200"/>
                        </a:spcAft>
                      </a:pPr>
                      <a:r>
                        <a:rPr lang="en-US" sz="1600" b="1" dirty="0">
                          <a:effectLst/>
                          <a:latin typeface="+mn-lt"/>
                          <a:ea typeface="Calibri" panose="020F0502020204030204" pitchFamily="34" charset="0"/>
                        </a:rPr>
                        <a:t>Preferred:</a:t>
                      </a:r>
                      <a:r>
                        <a:rPr lang="en-US" sz="1600" dirty="0">
                          <a:effectLst/>
                          <a:latin typeface="+mn-lt"/>
                          <a:ea typeface="Calibri" panose="020F0502020204030204" pitchFamily="34" charset="0"/>
                        </a:rPr>
                        <a:t> Azithromycin (weekly) or clarithromycin (twice daily)</a:t>
                      </a:r>
                    </a:p>
                  </a:txBody>
                  <a:tcPr marL="29205" marR="2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0" lvl="0" indent="-91440">
                        <a:lnSpc>
                          <a:spcPct val="100000"/>
                        </a:lnSpc>
                        <a:spcBef>
                          <a:spcPts val="200"/>
                        </a:spcBef>
                        <a:spcAft>
                          <a:spcPts val="200"/>
                        </a:spcAft>
                        <a:buSzPts val="1000"/>
                        <a:buFont typeface="Arial" panose="020B0604020202020204" pitchFamily="34" charset="0"/>
                        <a:buChar char="•"/>
                      </a:pPr>
                      <a:r>
                        <a:rPr lang="en-US" sz="1600" dirty="0">
                          <a:solidFill>
                            <a:srgbClr val="000000"/>
                          </a:solidFill>
                          <a:effectLst/>
                          <a:latin typeface="+mn-lt"/>
                          <a:ea typeface="Calibri" panose="020F0502020204030204" pitchFamily="34" charset="0"/>
                        </a:rPr>
                        <a:t>Taking ART and CD4 count &gt;100 cells/mm</a:t>
                      </a:r>
                      <a:r>
                        <a:rPr lang="en-US" sz="1600" baseline="30000" dirty="0">
                          <a:solidFill>
                            <a:srgbClr val="000000"/>
                          </a:solidFill>
                          <a:effectLst/>
                          <a:latin typeface="+mn-lt"/>
                          <a:ea typeface="Calibri" panose="020F0502020204030204" pitchFamily="34" charset="0"/>
                        </a:rPr>
                        <a:t>3</a:t>
                      </a:r>
                      <a:r>
                        <a:rPr lang="en-US" sz="1600" dirty="0">
                          <a:solidFill>
                            <a:srgbClr val="000000"/>
                          </a:solidFill>
                          <a:effectLst/>
                          <a:latin typeface="+mn-lt"/>
                          <a:ea typeface="Calibri" panose="020F0502020204030204" pitchFamily="34" charset="0"/>
                        </a:rPr>
                        <a:t> for &gt;6 months </a:t>
                      </a:r>
                    </a:p>
                    <a:p>
                      <a:pPr marL="91440" marR="0" lvl="0" indent="-91440">
                        <a:lnSpc>
                          <a:spcPct val="100000"/>
                        </a:lnSpc>
                        <a:spcBef>
                          <a:spcPts val="200"/>
                        </a:spcBef>
                        <a:spcAft>
                          <a:spcPts val="200"/>
                        </a:spcAft>
                        <a:buSzPts val="1000"/>
                        <a:buFont typeface="Arial" panose="020B0604020202020204" pitchFamily="34" charset="0"/>
                        <a:buChar char="•"/>
                      </a:pPr>
                      <a:r>
                        <a:rPr lang="en-US" sz="1600" dirty="0">
                          <a:solidFill>
                            <a:srgbClr val="000000"/>
                          </a:solidFill>
                          <a:effectLst/>
                          <a:latin typeface="+mn-lt"/>
                          <a:ea typeface="Calibri" panose="020F0502020204030204" pitchFamily="34" charset="0"/>
                        </a:rPr>
                        <a:t>At least 12 months of MAC treatment completed [b]</a:t>
                      </a:r>
                    </a:p>
                    <a:p>
                      <a:pPr marL="91440" marR="0" lvl="0" indent="-91440">
                        <a:lnSpc>
                          <a:spcPct val="100000"/>
                        </a:lnSpc>
                        <a:spcBef>
                          <a:spcPts val="200"/>
                        </a:spcBef>
                        <a:spcAft>
                          <a:spcPts val="200"/>
                        </a:spcAft>
                        <a:buSzPts val="1000"/>
                        <a:buFont typeface="Arial" panose="020B0604020202020204" pitchFamily="34" charset="0"/>
                        <a:buChar char="•"/>
                      </a:pPr>
                      <a:r>
                        <a:rPr lang="en-US" sz="1600" dirty="0">
                          <a:solidFill>
                            <a:srgbClr val="000000"/>
                          </a:solidFill>
                          <a:effectLst/>
                          <a:latin typeface="+mn-lt"/>
                          <a:ea typeface="Calibri" panose="020F0502020204030204" pitchFamily="34" charset="0"/>
                        </a:rPr>
                        <a:t>Asymptomatic for MAC</a:t>
                      </a:r>
                    </a:p>
                  </a:txBody>
                  <a:tcPr marL="29205" marR="2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721966"/>
                  </a:ext>
                </a:extLst>
              </a:tr>
            </a:tbl>
          </a:graphicData>
        </a:graphic>
      </p:graphicFrame>
      <p:sp>
        <p:nvSpPr>
          <p:cNvPr id="4" name="Footer Placeholder 3">
            <a:extLst>
              <a:ext uri="{FF2B5EF4-FFF2-40B4-BE49-F238E27FC236}">
                <a16:creationId xmlns:a16="http://schemas.microsoft.com/office/drawing/2014/main" id="{0D6F5345-A92D-477A-B21D-8F6285664575}"/>
              </a:ext>
            </a:extLst>
          </p:cNvPr>
          <p:cNvSpPr>
            <a:spLocks noGrp="1"/>
          </p:cNvSpPr>
          <p:nvPr>
            <p:ph type="ftr" sz="quarter" idx="11"/>
          </p:nvPr>
        </p:nvSpPr>
        <p:spPr/>
        <p:txBody>
          <a:bodyPr/>
          <a:lstStyle/>
          <a:p>
            <a:r>
              <a:rPr lang="en-US" dirty="0"/>
              <a:t>NYSDOH AIDS Institute Clinical Guidelines Program</a:t>
            </a:r>
          </a:p>
        </p:txBody>
      </p:sp>
      <p:sp>
        <p:nvSpPr>
          <p:cNvPr id="5" name="Slide Number Placeholder 4">
            <a:extLst>
              <a:ext uri="{FF2B5EF4-FFF2-40B4-BE49-F238E27FC236}">
                <a16:creationId xmlns:a16="http://schemas.microsoft.com/office/drawing/2014/main" id="{8A050F11-61A1-4A34-97CE-DAB1A110C02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A17A612-1A77-4555-9929-501EF9FD88CE}"/>
              </a:ext>
            </a:extLst>
          </p:cNvPr>
          <p:cNvSpPr>
            <a:spLocks noGrp="1"/>
          </p:cNvSpPr>
          <p:nvPr>
            <p:ph type="dt" sz="half" idx="2"/>
          </p:nvPr>
        </p:nvSpPr>
        <p:spPr/>
        <p:txBody>
          <a:bodyPr/>
          <a:lstStyle/>
          <a:p>
            <a:r>
              <a:rPr lang="en-US" dirty="0"/>
              <a:t>July 2024</a:t>
            </a:r>
          </a:p>
        </p:txBody>
      </p:sp>
    </p:spTree>
    <p:extLst>
      <p:ext uri="{BB962C8B-B14F-4D97-AF65-F5344CB8AC3E}">
        <p14:creationId xmlns:p14="http://schemas.microsoft.com/office/powerpoint/2010/main" val="3778217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2E244-9B93-41DA-8F2B-0BACE16B659B}"/>
              </a:ext>
            </a:extLst>
          </p:cNvPr>
          <p:cNvSpPr>
            <a:spLocks noGrp="1"/>
          </p:cNvSpPr>
          <p:nvPr>
            <p:ph type="title"/>
          </p:nvPr>
        </p:nvSpPr>
        <p:spPr>
          <a:xfrm>
            <a:off x="202770" y="149064"/>
            <a:ext cx="5097651" cy="901861"/>
          </a:xfrm>
        </p:spPr>
        <p:txBody>
          <a:bodyPr>
            <a:normAutofit/>
          </a:bodyPr>
          <a:lstStyle/>
          <a:p>
            <a:r>
              <a:rPr lang="en-US" sz="3600" dirty="0">
                <a:effectLst/>
              </a:rPr>
              <a:t>Recommendations</a:t>
            </a:r>
          </a:p>
        </p:txBody>
      </p:sp>
      <p:sp>
        <p:nvSpPr>
          <p:cNvPr id="3" name="Content Placeholder 2">
            <a:extLst>
              <a:ext uri="{FF2B5EF4-FFF2-40B4-BE49-F238E27FC236}">
                <a16:creationId xmlns:a16="http://schemas.microsoft.com/office/drawing/2014/main" id="{81AC8ADF-6AA2-4AAB-AA5A-BA9CB169CA81}"/>
              </a:ext>
            </a:extLst>
          </p:cNvPr>
          <p:cNvSpPr>
            <a:spLocks noGrp="1"/>
          </p:cNvSpPr>
          <p:nvPr>
            <p:ph idx="1"/>
          </p:nvPr>
        </p:nvSpPr>
        <p:spPr>
          <a:xfrm>
            <a:off x="357751" y="1122570"/>
            <a:ext cx="11575943" cy="5233779"/>
          </a:xfrm>
        </p:spPr>
        <p:txBody>
          <a:bodyPr>
            <a:normAutofit fontScale="40000" lnSpcReduction="20000"/>
          </a:bodyPr>
          <a:lstStyle/>
          <a:p>
            <a:pPr marL="0" indent="0">
              <a:lnSpc>
                <a:spcPct val="120000"/>
              </a:lnSpc>
              <a:spcBef>
                <a:spcPts val="200"/>
              </a:spcBef>
              <a:spcAft>
                <a:spcPts val="200"/>
              </a:spcAft>
              <a:buNone/>
            </a:pPr>
            <a:r>
              <a:rPr lang="en-US" sz="4300" b="1" dirty="0"/>
              <a:t>Approach to Care</a:t>
            </a:r>
            <a:endParaRPr lang="en-US" sz="4300" dirty="0"/>
          </a:p>
          <a:p>
            <a:pPr lvl="0">
              <a:lnSpc>
                <a:spcPct val="120000"/>
              </a:lnSpc>
              <a:spcBef>
                <a:spcPts val="200"/>
              </a:spcBef>
              <a:spcAft>
                <a:spcPts val="200"/>
              </a:spcAft>
            </a:pPr>
            <a:r>
              <a:rPr lang="en-US" sz="4300" dirty="0"/>
              <a:t>Based on the type of visit and a patient’s diagnostic and HIV status, clinicians should use one of the flowcharts listed below to guide assessment, care planning, and follow-up (A*):</a:t>
            </a:r>
          </a:p>
          <a:p>
            <a:pPr lvl="1">
              <a:lnSpc>
                <a:spcPct val="120000"/>
              </a:lnSpc>
              <a:spcBef>
                <a:spcPts val="200"/>
              </a:spcBef>
              <a:spcAft>
                <a:spcPts val="200"/>
              </a:spcAft>
            </a:pPr>
            <a:r>
              <a:rPr lang="en-US" sz="4300" i="1" dirty="0"/>
              <a:t>Initial Visit: New Patient, New HIV Diagnosis, NOT Taking ART</a:t>
            </a:r>
          </a:p>
          <a:p>
            <a:pPr lvl="1">
              <a:lnSpc>
                <a:spcPct val="120000"/>
              </a:lnSpc>
              <a:spcBef>
                <a:spcPts val="200"/>
              </a:spcBef>
              <a:spcAft>
                <a:spcPts val="200"/>
              </a:spcAft>
            </a:pPr>
            <a:r>
              <a:rPr lang="en-US" sz="4300" i="1" dirty="0"/>
              <a:t>Initial Visit: New Patient, HIV Confirmed, IS Taking ART</a:t>
            </a:r>
          </a:p>
          <a:p>
            <a:pPr lvl="1">
              <a:lnSpc>
                <a:spcPct val="120000"/>
              </a:lnSpc>
              <a:spcBef>
                <a:spcPts val="200"/>
              </a:spcBef>
              <a:spcAft>
                <a:spcPts val="200"/>
              </a:spcAft>
            </a:pPr>
            <a:r>
              <a:rPr lang="en-US" sz="4300" i="1" dirty="0"/>
              <a:t>Initial Visit: New Patient, HIV Confirmed, NOT Taking ART</a:t>
            </a:r>
          </a:p>
          <a:p>
            <a:pPr lvl="1">
              <a:lnSpc>
                <a:spcPct val="120000"/>
              </a:lnSpc>
              <a:spcBef>
                <a:spcPts val="200"/>
              </a:spcBef>
              <a:spcAft>
                <a:spcPts val="200"/>
              </a:spcAft>
            </a:pPr>
            <a:r>
              <a:rPr lang="en-US" sz="4300" i="1" dirty="0"/>
              <a:t>Annual, Routine, New Illness, or Post-Hospitalization Visit: Established Patient Who IS Taking ART</a:t>
            </a:r>
          </a:p>
          <a:p>
            <a:pPr lvl="1">
              <a:lnSpc>
                <a:spcPct val="120000"/>
              </a:lnSpc>
              <a:spcBef>
                <a:spcPts val="200"/>
              </a:spcBef>
              <a:spcAft>
                <a:spcPts val="200"/>
              </a:spcAft>
            </a:pPr>
            <a:r>
              <a:rPr lang="en-US" sz="4300" dirty="0"/>
              <a:t>Also see the NYSDOH AI Guidance: Addressing the Needs of Older Patients in HIV Care</a:t>
            </a:r>
          </a:p>
          <a:p>
            <a:pPr lvl="0">
              <a:lnSpc>
                <a:spcPct val="120000"/>
              </a:lnSpc>
              <a:spcBef>
                <a:spcPts val="200"/>
              </a:spcBef>
              <a:spcAft>
                <a:spcPts val="200"/>
              </a:spcAft>
            </a:pPr>
            <a:r>
              <a:rPr lang="en-US" sz="4300" dirty="0"/>
              <a:t>In providing primary care for adults with HIV, clinicians should follow standard best practices for adult primary care and should add the HIV-specific care elements noted in this guideline. (A3)</a:t>
            </a:r>
          </a:p>
          <a:p>
            <a:pPr lvl="0">
              <a:lnSpc>
                <a:spcPct val="120000"/>
              </a:lnSpc>
              <a:spcBef>
                <a:spcPts val="200"/>
              </a:spcBef>
              <a:spcAft>
                <a:spcPts val="200"/>
              </a:spcAft>
            </a:pPr>
            <a:r>
              <a:rPr lang="en-US" sz="4300" dirty="0"/>
              <a:t>Clinicians should engage patients in shared decision-making regarding routine health screening tests, weighing the risks and benefits of screening based on such factors as life expectancy, cost, potential harms, and HIV-compounded risk. (A3)</a:t>
            </a:r>
          </a:p>
          <a:p>
            <a:pPr marL="0" indent="0">
              <a:lnSpc>
                <a:spcPct val="120000"/>
              </a:lnSpc>
              <a:spcBef>
                <a:spcPts val="200"/>
              </a:spcBef>
              <a:spcAft>
                <a:spcPts val="200"/>
              </a:spcAft>
              <a:buNone/>
            </a:pPr>
            <a:r>
              <a:rPr lang="en-US" sz="4300" b="1" dirty="0"/>
              <a:t>Opportunistic Infection Prophylaxis</a:t>
            </a:r>
            <a:endParaRPr lang="en-US" sz="4300" dirty="0"/>
          </a:p>
          <a:p>
            <a:pPr lvl="0">
              <a:lnSpc>
                <a:spcPct val="120000"/>
              </a:lnSpc>
              <a:spcBef>
                <a:spcPts val="200"/>
              </a:spcBef>
              <a:spcAft>
                <a:spcPts val="200"/>
              </a:spcAft>
            </a:pPr>
            <a:r>
              <a:rPr lang="en-US" sz="4300" dirty="0"/>
              <a:t>Clinicians should initiate prophylaxis for specific OIs and discontinue prophylaxis as indicated in </a:t>
            </a:r>
            <a:r>
              <a:rPr lang="en-US" sz="4300" i="1" dirty="0"/>
              <a:t>Opportunistic Infection Prophylaxis for Adults With HIV</a:t>
            </a:r>
            <a:r>
              <a:rPr lang="en-US" sz="4300" dirty="0"/>
              <a:t>. (A*) </a:t>
            </a:r>
          </a:p>
          <a:p>
            <a:pPr lvl="0">
              <a:lnSpc>
                <a:spcPct val="120000"/>
              </a:lnSpc>
              <a:spcBef>
                <a:spcPts val="200"/>
              </a:spcBef>
              <a:spcAft>
                <a:spcPts val="200"/>
              </a:spcAft>
            </a:pPr>
            <a:r>
              <a:rPr lang="en-US" sz="4300" dirty="0"/>
              <a:t>Clinicians may discontinue primary OI prophylaxis in patients who are taking effective ART and have evidence of immune recovery. (A*)</a:t>
            </a:r>
          </a:p>
          <a:p>
            <a:endParaRPr lang="en-US" dirty="0"/>
          </a:p>
        </p:txBody>
      </p:sp>
      <p:sp>
        <p:nvSpPr>
          <p:cNvPr id="4" name="Footer Placeholder 3">
            <a:extLst>
              <a:ext uri="{FF2B5EF4-FFF2-40B4-BE49-F238E27FC236}">
                <a16:creationId xmlns:a16="http://schemas.microsoft.com/office/drawing/2014/main" id="{41BD1A8D-17C2-4E39-A1AD-CDF6E5EF95C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6E22788-754C-44A1-95B0-5E042AB431C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3651F65-4FC1-4CF7-85A7-B4751B8DB073}"/>
              </a:ext>
            </a:extLst>
          </p:cNvPr>
          <p:cNvSpPr>
            <a:spLocks noGrp="1"/>
          </p:cNvSpPr>
          <p:nvPr>
            <p:ph type="dt" sz="half" idx="2"/>
          </p:nvPr>
        </p:nvSpPr>
        <p:spPr/>
        <p:txBody>
          <a:bodyPr/>
          <a:lstStyle/>
          <a:p>
            <a:r>
              <a:rPr lang="en-US" dirty="0"/>
              <a:t>July 2024</a:t>
            </a:r>
          </a:p>
        </p:txBody>
      </p:sp>
    </p:spTree>
    <p:extLst>
      <p:ext uri="{BB962C8B-B14F-4D97-AF65-F5344CB8AC3E}">
        <p14:creationId xmlns:p14="http://schemas.microsoft.com/office/powerpoint/2010/main" val="2388166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A28BF-B816-40F3-B6A0-4E2BD2882792}"/>
              </a:ext>
            </a:extLst>
          </p:cNvPr>
          <p:cNvSpPr>
            <a:spLocks noGrp="1"/>
          </p:cNvSpPr>
          <p:nvPr>
            <p:ph type="title"/>
          </p:nvPr>
        </p:nvSpPr>
        <p:spPr>
          <a:xfrm>
            <a:off x="180753" y="136525"/>
            <a:ext cx="10374952" cy="979894"/>
          </a:xfrm>
        </p:spPr>
        <p:txBody>
          <a:bodyPr>
            <a:normAutofit/>
          </a:bodyPr>
          <a:lstStyle/>
          <a:p>
            <a:r>
              <a:rPr lang="en-US" sz="3200" b="0" dirty="0">
                <a:effectLst/>
                <a:latin typeface="Calibri" panose="020F0502020204030204" pitchFamily="34" charset="0"/>
                <a:ea typeface="Calibri" panose="020F0502020204030204" pitchFamily="34" charset="0"/>
              </a:rPr>
              <a:t>Opportunistic Infection Prophylaxis for Adults With HIV, </a:t>
            </a:r>
            <a:r>
              <a:rPr lang="en-US" sz="2800" b="0" i="1" dirty="0">
                <a:effectLst/>
                <a:latin typeface="Calibri" panose="020F0502020204030204" pitchFamily="34" charset="0"/>
                <a:ea typeface="Calibri" panose="020F0502020204030204" pitchFamily="34" charset="0"/>
              </a:rPr>
              <a:t>continued</a:t>
            </a:r>
            <a:endParaRPr lang="en-US" sz="3200" i="1" dirty="0"/>
          </a:p>
        </p:txBody>
      </p:sp>
      <p:graphicFrame>
        <p:nvGraphicFramePr>
          <p:cNvPr id="7" name="Content Placeholder 6">
            <a:extLst>
              <a:ext uri="{FF2B5EF4-FFF2-40B4-BE49-F238E27FC236}">
                <a16:creationId xmlns:a16="http://schemas.microsoft.com/office/drawing/2014/main" id="{21BF62B0-BC74-4F1E-A236-FF774606F027}"/>
              </a:ext>
            </a:extLst>
          </p:cNvPr>
          <p:cNvGraphicFramePr>
            <a:graphicFrameLocks noGrp="1"/>
          </p:cNvGraphicFramePr>
          <p:nvPr>
            <p:ph idx="1"/>
            <p:extLst>
              <p:ext uri="{D42A27DB-BD31-4B8C-83A1-F6EECF244321}">
                <p14:modId xmlns:p14="http://schemas.microsoft.com/office/powerpoint/2010/main" val="1436742554"/>
              </p:ext>
            </p:extLst>
          </p:nvPr>
        </p:nvGraphicFramePr>
        <p:xfrm>
          <a:off x="180753" y="1116419"/>
          <a:ext cx="11600120" cy="5257800"/>
        </p:xfrm>
        <a:graphic>
          <a:graphicData uri="http://schemas.openxmlformats.org/drawingml/2006/table">
            <a:tbl>
              <a:tblPr bandRow="1"/>
              <a:tblGrid>
                <a:gridCol w="1701210">
                  <a:extLst>
                    <a:ext uri="{9D8B030D-6E8A-4147-A177-3AD203B41FA5}">
                      <a16:colId xmlns:a16="http://schemas.microsoft.com/office/drawing/2014/main" val="307921429"/>
                    </a:ext>
                  </a:extLst>
                </a:gridCol>
                <a:gridCol w="2328530">
                  <a:extLst>
                    <a:ext uri="{9D8B030D-6E8A-4147-A177-3AD203B41FA5}">
                      <a16:colId xmlns:a16="http://schemas.microsoft.com/office/drawing/2014/main" val="4210922255"/>
                    </a:ext>
                  </a:extLst>
                </a:gridCol>
                <a:gridCol w="4019107">
                  <a:extLst>
                    <a:ext uri="{9D8B030D-6E8A-4147-A177-3AD203B41FA5}">
                      <a16:colId xmlns:a16="http://schemas.microsoft.com/office/drawing/2014/main" val="3687941076"/>
                    </a:ext>
                  </a:extLst>
                </a:gridCol>
                <a:gridCol w="3551273">
                  <a:extLst>
                    <a:ext uri="{9D8B030D-6E8A-4147-A177-3AD203B41FA5}">
                      <a16:colId xmlns:a16="http://schemas.microsoft.com/office/drawing/2014/main" val="2988099726"/>
                    </a:ext>
                  </a:extLst>
                </a:gridCol>
              </a:tblGrid>
              <a:tr h="194699">
                <a:tc>
                  <a:txBody>
                    <a:bodyPr/>
                    <a:lstStyle/>
                    <a:p>
                      <a:pPr marL="0" marR="0">
                        <a:lnSpc>
                          <a:spcPct val="100000"/>
                        </a:lnSpc>
                        <a:spcBef>
                          <a:spcPts val="100"/>
                        </a:spcBef>
                        <a:spcAft>
                          <a:spcPts val="100"/>
                        </a:spcAft>
                      </a:pPr>
                      <a:r>
                        <a:rPr lang="en-US" sz="1500" b="1" dirty="0">
                          <a:effectLst/>
                          <a:latin typeface="+mn-lt"/>
                          <a:ea typeface="Calibri" panose="020F0502020204030204" pitchFamily="34" charset="0"/>
                        </a:rPr>
                        <a:t>Opportunistic Infection</a:t>
                      </a:r>
                      <a:endParaRPr lang="en-US" sz="1500" dirty="0">
                        <a:effectLst/>
                        <a:latin typeface="+mn-lt"/>
                        <a:ea typeface="Calibri" panose="020F0502020204030204" pitchFamily="34" charset="0"/>
                      </a:endParaRPr>
                    </a:p>
                  </a:txBody>
                  <a:tcPr marL="29205" marR="29205"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100"/>
                        </a:spcBef>
                        <a:spcAft>
                          <a:spcPts val="100"/>
                        </a:spcAft>
                      </a:pPr>
                      <a:r>
                        <a:rPr lang="en-US" sz="1500" b="1" dirty="0">
                          <a:effectLst/>
                          <a:latin typeface="+mn-lt"/>
                          <a:ea typeface="Calibri" panose="020F0502020204030204" pitchFamily="34" charset="0"/>
                        </a:rPr>
                        <a:t>Indications for Initiation and Discontinuation of Primary Prophylaxis</a:t>
                      </a:r>
                      <a:endParaRPr lang="en-US" sz="1500" dirty="0">
                        <a:effectLst/>
                        <a:latin typeface="+mn-lt"/>
                        <a:ea typeface="Calibri" panose="020F0502020204030204" pitchFamily="34" charset="0"/>
                      </a:endParaRPr>
                    </a:p>
                  </a:txBody>
                  <a:tcPr marL="29205" marR="29205"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100"/>
                        </a:spcBef>
                        <a:spcAft>
                          <a:spcPts val="100"/>
                        </a:spcAft>
                      </a:pPr>
                      <a:r>
                        <a:rPr lang="en-US" sz="1500" b="1" dirty="0">
                          <a:effectLst/>
                          <a:latin typeface="+mn-lt"/>
                          <a:ea typeface="Calibri" panose="020F0502020204030204" pitchFamily="34" charset="0"/>
                        </a:rPr>
                        <a:t>Preferred and Alternative Agent(s)</a:t>
                      </a:r>
                      <a:endParaRPr lang="en-US" sz="1500" dirty="0">
                        <a:effectLst/>
                        <a:latin typeface="+mn-lt"/>
                        <a:ea typeface="Calibri" panose="020F0502020204030204" pitchFamily="34" charset="0"/>
                      </a:endParaRPr>
                    </a:p>
                  </a:txBody>
                  <a:tcPr marL="29205" marR="29205"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100"/>
                        </a:spcBef>
                        <a:spcAft>
                          <a:spcPts val="100"/>
                        </a:spcAft>
                      </a:pPr>
                      <a:r>
                        <a:rPr lang="en-US" sz="1500" b="1" dirty="0">
                          <a:effectLst/>
                          <a:latin typeface="+mn-lt"/>
                          <a:ea typeface="Calibri" panose="020F0502020204030204" pitchFamily="34" charset="0"/>
                        </a:rPr>
                        <a:t>Indications for Discontinuation of Secondary Prophylaxis</a:t>
                      </a:r>
                      <a:endParaRPr lang="en-US" sz="1500" dirty="0">
                        <a:effectLst/>
                        <a:latin typeface="+mn-lt"/>
                        <a:ea typeface="Calibri" panose="020F0502020204030204" pitchFamily="34" charset="0"/>
                      </a:endParaRPr>
                    </a:p>
                  </a:txBody>
                  <a:tcPr marL="29205" marR="29205"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4753710"/>
                  </a:ext>
                </a:extLst>
              </a:tr>
              <a:tr h="941043">
                <a:tc>
                  <a:txBody>
                    <a:bodyPr/>
                    <a:lstStyle/>
                    <a:p>
                      <a:pPr marL="0" marR="0">
                        <a:lnSpc>
                          <a:spcPct val="100000"/>
                        </a:lnSpc>
                        <a:spcBef>
                          <a:spcPts val="100"/>
                        </a:spcBef>
                        <a:spcAft>
                          <a:spcPts val="100"/>
                        </a:spcAft>
                      </a:pPr>
                      <a:r>
                        <a:rPr lang="en-US" sz="1500" b="1" i="1" dirty="0">
                          <a:effectLst/>
                          <a:latin typeface="+mn-lt"/>
                          <a:ea typeface="Calibri" panose="020F0502020204030204" pitchFamily="34" charset="0"/>
                        </a:rPr>
                        <a:t>Pneumocystis jirovecii</a:t>
                      </a:r>
                      <a:r>
                        <a:rPr lang="en-US" sz="1500" b="1" dirty="0">
                          <a:effectLst/>
                          <a:latin typeface="+mn-lt"/>
                          <a:ea typeface="Calibri" panose="020F0502020204030204" pitchFamily="34" charset="0"/>
                        </a:rPr>
                        <a:t> pneumonia </a:t>
                      </a:r>
                      <a:r>
                        <a:rPr lang="en-US" sz="1500" dirty="0">
                          <a:effectLst/>
                          <a:latin typeface="+mn-lt"/>
                          <a:ea typeface="Calibri" panose="020F0502020204030204" pitchFamily="34" charset="0"/>
                        </a:rPr>
                        <a:t>(formerly </a:t>
                      </a:r>
                      <a:r>
                        <a:rPr lang="en-US" sz="1500" i="1" dirty="0">
                          <a:effectLst/>
                          <a:latin typeface="+mn-lt"/>
                          <a:ea typeface="Calibri" panose="020F0502020204030204" pitchFamily="34" charset="0"/>
                        </a:rPr>
                        <a:t>Pneumocystis carinii</a:t>
                      </a:r>
                      <a:r>
                        <a:rPr lang="en-US" sz="1500" dirty="0">
                          <a:effectLst/>
                          <a:latin typeface="+mn-lt"/>
                          <a:ea typeface="Calibri" panose="020F0502020204030204" pitchFamily="34" charset="0"/>
                        </a:rPr>
                        <a:t> pneumonia)</a:t>
                      </a:r>
                    </a:p>
                  </a:txBody>
                  <a:tcPr marL="29205" marR="292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100"/>
                        </a:spcBef>
                        <a:spcAft>
                          <a:spcPts val="100"/>
                        </a:spcAft>
                      </a:pPr>
                      <a:r>
                        <a:rPr lang="en-US" sz="1500" b="1" dirty="0">
                          <a:effectLst/>
                          <a:latin typeface="+mn-lt"/>
                          <a:ea typeface="Calibri" panose="020F0502020204030204" pitchFamily="34" charset="0"/>
                        </a:rPr>
                        <a:t>Initiation:</a:t>
                      </a:r>
                      <a:r>
                        <a:rPr lang="en-US" sz="1500" dirty="0">
                          <a:effectLst/>
                          <a:latin typeface="+mn-lt"/>
                          <a:ea typeface="Calibri" panose="020F0502020204030204" pitchFamily="34" charset="0"/>
                        </a:rPr>
                        <a:t> CD4 count &lt;200 cells/mm</a:t>
                      </a:r>
                      <a:r>
                        <a:rPr lang="en-US" sz="1500" baseline="30000" dirty="0">
                          <a:effectLst/>
                          <a:latin typeface="+mn-lt"/>
                          <a:ea typeface="Calibri" panose="020F0502020204030204" pitchFamily="34" charset="0"/>
                        </a:rPr>
                        <a:t>3</a:t>
                      </a:r>
                      <a:r>
                        <a:rPr lang="en-US" sz="1500" dirty="0">
                          <a:effectLst/>
                          <a:latin typeface="+mn-lt"/>
                          <a:ea typeface="Calibri" panose="020F0502020204030204" pitchFamily="34" charset="0"/>
                        </a:rPr>
                        <a:t> (or &lt;14%) or history of oropharyngeal candidiasis</a:t>
                      </a:r>
                    </a:p>
                    <a:p>
                      <a:pPr marL="0" marR="0">
                        <a:lnSpc>
                          <a:spcPct val="100000"/>
                        </a:lnSpc>
                        <a:spcBef>
                          <a:spcPts val="100"/>
                        </a:spcBef>
                        <a:spcAft>
                          <a:spcPts val="100"/>
                        </a:spcAft>
                      </a:pPr>
                      <a:r>
                        <a:rPr lang="en-US" sz="1500" b="1" dirty="0">
                          <a:effectLst/>
                          <a:latin typeface="+mn-lt"/>
                          <a:ea typeface="Calibri" panose="020F0502020204030204" pitchFamily="34" charset="0"/>
                        </a:rPr>
                        <a:t>Discontinuation:</a:t>
                      </a:r>
                      <a:r>
                        <a:rPr lang="en-US" sz="1500" dirty="0">
                          <a:effectLst/>
                          <a:latin typeface="+mn-lt"/>
                          <a:ea typeface="Calibri" panose="020F0502020204030204" pitchFamily="34" charset="0"/>
                        </a:rPr>
                        <a:t> Taking ART and CD4 count ≥200 cells/mm</a:t>
                      </a:r>
                      <a:r>
                        <a:rPr lang="en-US" sz="1500" baseline="30000" dirty="0">
                          <a:effectLst/>
                          <a:latin typeface="+mn-lt"/>
                          <a:ea typeface="Calibri" panose="020F0502020204030204" pitchFamily="34" charset="0"/>
                        </a:rPr>
                        <a:t>3</a:t>
                      </a:r>
                      <a:r>
                        <a:rPr lang="en-US" sz="1500" dirty="0">
                          <a:effectLst/>
                          <a:latin typeface="+mn-lt"/>
                          <a:ea typeface="Calibri" panose="020F0502020204030204" pitchFamily="34" charset="0"/>
                        </a:rPr>
                        <a:t> for ≥3 months</a:t>
                      </a:r>
                    </a:p>
                  </a:txBody>
                  <a:tcPr marL="29205" marR="292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100"/>
                        </a:spcBef>
                        <a:spcAft>
                          <a:spcPts val="100"/>
                        </a:spcAft>
                      </a:pPr>
                      <a:r>
                        <a:rPr lang="en-US" sz="1500" b="1" spc="-10" dirty="0">
                          <a:effectLst/>
                          <a:latin typeface="+mn-lt"/>
                          <a:ea typeface="Calibri" panose="020F0502020204030204" pitchFamily="34" charset="0"/>
                        </a:rPr>
                        <a:t>Preferred:</a:t>
                      </a:r>
                      <a:r>
                        <a:rPr lang="en-US" sz="1500" spc="-10" dirty="0">
                          <a:effectLst/>
                          <a:latin typeface="+mn-lt"/>
                          <a:ea typeface="Calibri" panose="020F0502020204030204" pitchFamily="34" charset="0"/>
                        </a:rPr>
                        <a:t> TMP/SMX single strength once daily</a:t>
                      </a:r>
                      <a:endParaRPr lang="en-US" sz="1500" dirty="0">
                        <a:effectLst/>
                        <a:latin typeface="+mn-lt"/>
                        <a:ea typeface="Calibri" panose="020F0502020204030204" pitchFamily="34" charset="0"/>
                      </a:endParaRPr>
                    </a:p>
                    <a:p>
                      <a:pPr marL="0" marR="0">
                        <a:lnSpc>
                          <a:spcPct val="100000"/>
                        </a:lnSpc>
                        <a:spcBef>
                          <a:spcPts val="100"/>
                        </a:spcBef>
                        <a:spcAft>
                          <a:spcPts val="100"/>
                        </a:spcAft>
                      </a:pPr>
                      <a:r>
                        <a:rPr lang="en-US" sz="1500" b="1" spc="-10" dirty="0">
                          <a:effectLst/>
                          <a:latin typeface="+mn-lt"/>
                          <a:ea typeface="Calibri" panose="020F0502020204030204" pitchFamily="34" charset="0"/>
                        </a:rPr>
                        <a:t>Alternatives: </a:t>
                      </a:r>
                      <a:endParaRPr lang="en-US" sz="1500" dirty="0">
                        <a:effectLst/>
                        <a:latin typeface="+mn-lt"/>
                        <a:ea typeface="Calibri" panose="020F0502020204030204" pitchFamily="34" charset="0"/>
                      </a:endParaRPr>
                    </a:p>
                    <a:p>
                      <a:pPr marL="91440" marR="0" lvl="0" indent="-91440">
                        <a:lnSpc>
                          <a:spcPct val="100000"/>
                        </a:lnSpc>
                        <a:spcBef>
                          <a:spcPts val="100"/>
                        </a:spcBef>
                        <a:spcAft>
                          <a:spcPts val="100"/>
                        </a:spcAft>
                        <a:buSzPts val="1000"/>
                        <a:buFont typeface="Symbol" panose="05050102010706020507" pitchFamily="18" charset="2"/>
                        <a:buChar char=""/>
                      </a:pPr>
                      <a:r>
                        <a:rPr lang="en-US" sz="1500" spc="-10" dirty="0">
                          <a:solidFill>
                            <a:srgbClr val="000000"/>
                          </a:solidFill>
                          <a:effectLst/>
                          <a:latin typeface="+mn-lt"/>
                          <a:ea typeface="Calibri" panose="020F0502020204030204" pitchFamily="34" charset="0"/>
                        </a:rPr>
                        <a:t>TMP/SMX double strength every other day</a:t>
                      </a:r>
                      <a:endParaRPr lang="en-US" sz="1500" dirty="0">
                        <a:solidFill>
                          <a:srgbClr val="000000"/>
                        </a:solidFill>
                        <a:effectLst/>
                        <a:latin typeface="+mn-lt"/>
                        <a:ea typeface="Calibri" panose="020F0502020204030204" pitchFamily="34" charset="0"/>
                      </a:endParaRPr>
                    </a:p>
                    <a:p>
                      <a:pPr marL="91440" marR="0" lvl="0" indent="-91440">
                        <a:lnSpc>
                          <a:spcPct val="100000"/>
                        </a:lnSpc>
                        <a:spcBef>
                          <a:spcPts val="100"/>
                        </a:spcBef>
                        <a:spcAft>
                          <a:spcPts val="100"/>
                        </a:spcAft>
                        <a:buSzPts val="1000"/>
                        <a:buFont typeface="Symbol" panose="05050102010706020507" pitchFamily="18" charset="2"/>
                        <a:buChar char=""/>
                      </a:pPr>
                      <a:r>
                        <a:rPr lang="en-US" sz="1500" spc="-10" dirty="0">
                          <a:solidFill>
                            <a:srgbClr val="000000"/>
                          </a:solidFill>
                          <a:effectLst/>
                          <a:latin typeface="+mn-lt"/>
                          <a:ea typeface="Calibri" panose="020F0502020204030204" pitchFamily="34" charset="0"/>
                        </a:rPr>
                        <a:t>Dapsone [c]</a:t>
                      </a:r>
                      <a:endParaRPr lang="en-US" sz="1500" dirty="0">
                        <a:solidFill>
                          <a:srgbClr val="000000"/>
                        </a:solidFill>
                        <a:effectLst/>
                        <a:latin typeface="+mn-lt"/>
                        <a:ea typeface="Calibri" panose="020F0502020204030204" pitchFamily="34" charset="0"/>
                      </a:endParaRPr>
                    </a:p>
                    <a:p>
                      <a:pPr marL="91440" marR="0" lvl="0" indent="-91440">
                        <a:lnSpc>
                          <a:spcPct val="100000"/>
                        </a:lnSpc>
                        <a:spcBef>
                          <a:spcPts val="100"/>
                        </a:spcBef>
                        <a:spcAft>
                          <a:spcPts val="100"/>
                        </a:spcAft>
                        <a:buSzPts val="1000"/>
                        <a:buFont typeface="Symbol" panose="05050102010706020507" pitchFamily="18" charset="2"/>
                        <a:buChar char=""/>
                      </a:pPr>
                      <a:r>
                        <a:rPr lang="en-US" sz="1500" spc="-10" dirty="0">
                          <a:solidFill>
                            <a:srgbClr val="000000"/>
                          </a:solidFill>
                          <a:effectLst/>
                          <a:latin typeface="+mn-lt"/>
                          <a:ea typeface="Calibri" panose="020F0502020204030204" pitchFamily="34" charset="0"/>
                        </a:rPr>
                        <a:t>Dapsone [c] plus pyrimethamine plus leucovorin</a:t>
                      </a:r>
                      <a:endParaRPr lang="en-US" sz="1500" dirty="0">
                        <a:solidFill>
                          <a:srgbClr val="000000"/>
                        </a:solidFill>
                        <a:effectLst/>
                        <a:latin typeface="+mn-lt"/>
                        <a:ea typeface="Calibri" panose="020F0502020204030204" pitchFamily="34" charset="0"/>
                      </a:endParaRPr>
                    </a:p>
                    <a:p>
                      <a:pPr marL="91440" marR="0" lvl="0" indent="-91440">
                        <a:lnSpc>
                          <a:spcPct val="100000"/>
                        </a:lnSpc>
                        <a:spcBef>
                          <a:spcPts val="100"/>
                        </a:spcBef>
                        <a:spcAft>
                          <a:spcPts val="100"/>
                        </a:spcAft>
                        <a:buSzPts val="1000"/>
                        <a:buFont typeface="Symbol" panose="05050102010706020507" pitchFamily="18" charset="2"/>
                        <a:buChar char=""/>
                      </a:pPr>
                      <a:r>
                        <a:rPr lang="en-US" sz="1500" spc="-10" dirty="0">
                          <a:solidFill>
                            <a:srgbClr val="000000"/>
                          </a:solidFill>
                          <a:effectLst/>
                          <a:latin typeface="+mn-lt"/>
                          <a:ea typeface="Calibri" panose="020F0502020204030204" pitchFamily="34" charset="0"/>
                        </a:rPr>
                        <a:t>Atovaquone</a:t>
                      </a:r>
                      <a:endParaRPr lang="en-US" sz="1500" dirty="0">
                        <a:solidFill>
                          <a:srgbClr val="000000"/>
                        </a:solidFill>
                        <a:effectLst/>
                        <a:latin typeface="+mn-lt"/>
                        <a:ea typeface="Calibri" panose="020F0502020204030204" pitchFamily="34" charset="0"/>
                      </a:endParaRPr>
                    </a:p>
                    <a:p>
                      <a:pPr marL="91440" marR="0" lvl="0" indent="-91440">
                        <a:lnSpc>
                          <a:spcPct val="100000"/>
                        </a:lnSpc>
                        <a:spcBef>
                          <a:spcPts val="100"/>
                        </a:spcBef>
                        <a:spcAft>
                          <a:spcPts val="100"/>
                        </a:spcAft>
                        <a:buSzPts val="1000"/>
                        <a:buFont typeface="Symbol" panose="05050102010706020507" pitchFamily="18" charset="2"/>
                        <a:buChar char=""/>
                      </a:pPr>
                      <a:r>
                        <a:rPr lang="en-US" sz="1500" spc="-10" dirty="0">
                          <a:solidFill>
                            <a:srgbClr val="000000"/>
                          </a:solidFill>
                          <a:effectLst/>
                          <a:latin typeface="+mn-lt"/>
                          <a:ea typeface="Calibri" panose="020F0502020204030204" pitchFamily="34" charset="0"/>
                        </a:rPr>
                        <a:t>Aerosolized pentamidine</a:t>
                      </a:r>
                      <a:endParaRPr lang="en-US" sz="1500" dirty="0">
                        <a:solidFill>
                          <a:srgbClr val="000000"/>
                        </a:solidFill>
                        <a:effectLst/>
                        <a:latin typeface="+mn-lt"/>
                        <a:ea typeface="Calibri" panose="020F0502020204030204" pitchFamily="34" charset="0"/>
                      </a:endParaRPr>
                    </a:p>
                  </a:txBody>
                  <a:tcPr marL="29205" marR="292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lvl="0" indent="-91440">
                        <a:lnSpc>
                          <a:spcPct val="100000"/>
                        </a:lnSpc>
                        <a:spcBef>
                          <a:spcPts val="100"/>
                        </a:spcBef>
                        <a:spcAft>
                          <a:spcPts val="100"/>
                        </a:spcAft>
                        <a:buSzPts val="1000"/>
                        <a:buFont typeface="Arial" panose="020B0604020202020204" pitchFamily="34" charset="0"/>
                        <a:buChar char="•"/>
                      </a:pPr>
                      <a:r>
                        <a:rPr lang="en-US" sz="1500" dirty="0">
                          <a:solidFill>
                            <a:srgbClr val="000000"/>
                          </a:solidFill>
                          <a:effectLst/>
                          <a:latin typeface="+mn-lt"/>
                          <a:ea typeface="Calibri" panose="020F0502020204030204" pitchFamily="34" charset="0"/>
                        </a:rPr>
                        <a:t>Taking ART and CD4 count &gt;200 cells/mm</a:t>
                      </a:r>
                      <a:r>
                        <a:rPr lang="en-US" sz="1500" baseline="30000" dirty="0">
                          <a:solidFill>
                            <a:srgbClr val="000000"/>
                          </a:solidFill>
                          <a:effectLst/>
                          <a:latin typeface="+mn-lt"/>
                          <a:ea typeface="Calibri" panose="020F0502020204030204" pitchFamily="34" charset="0"/>
                        </a:rPr>
                        <a:t>3</a:t>
                      </a:r>
                      <a:r>
                        <a:rPr lang="en-US" sz="1500" dirty="0">
                          <a:solidFill>
                            <a:srgbClr val="000000"/>
                          </a:solidFill>
                          <a:effectLst/>
                          <a:latin typeface="+mn-lt"/>
                          <a:ea typeface="Calibri" panose="020F0502020204030204" pitchFamily="34" charset="0"/>
                        </a:rPr>
                        <a:t> for &gt;3 months</a:t>
                      </a:r>
                    </a:p>
                    <a:p>
                      <a:pPr marL="91440" marR="0" lvl="0" indent="-91440">
                        <a:lnSpc>
                          <a:spcPct val="100000"/>
                        </a:lnSpc>
                        <a:spcBef>
                          <a:spcPts val="100"/>
                        </a:spcBef>
                        <a:spcAft>
                          <a:spcPts val="100"/>
                        </a:spcAft>
                        <a:buSzPts val="1000"/>
                        <a:buFont typeface="Arial" panose="020B0604020202020204" pitchFamily="34" charset="0"/>
                        <a:buChar char="•"/>
                      </a:pPr>
                      <a:r>
                        <a:rPr lang="en-US" sz="1500" dirty="0">
                          <a:solidFill>
                            <a:srgbClr val="000000"/>
                          </a:solidFill>
                          <a:effectLst/>
                          <a:latin typeface="+mn-lt"/>
                          <a:ea typeface="Calibri" panose="020F0502020204030204" pitchFamily="34" charset="0"/>
                        </a:rPr>
                        <a:t>Adequate viral suppression</a:t>
                      </a:r>
                    </a:p>
                    <a:p>
                      <a:pPr marL="91440" marR="0" lvl="0" indent="-91440">
                        <a:lnSpc>
                          <a:spcPct val="100000"/>
                        </a:lnSpc>
                        <a:spcBef>
                          <a:spcPts val="100"/>
                        </a:spcBef>
                        <a:spcAft>
                          <a:spcPts val="100"/>
                        </a:spcAft>
                        <a:buSzPts val="1000"/>
                        <a:buFont typeface="Arial" panose="020B0604020202020204" pitchFamily="34" charset="0"/>
                        <a:buChar char="•"/>
                      </a:pPr>
                      <a:r>
                        <a:rPr lang="en-US" sz="1500" dirty="0">
                          <a:solidFill>
                            <a:srgbClr val="000000"/>
                          </a:solidFill>
                          <a:effectLst/>
                          <a:latin typeface="+mn-lt"/>
                          <a:ea typeface="Calibri" panose="020F0502020204030204" pitchFamily="34" charset="0"/>
                        </a:rPr>
                        <a:t>Continue prophylaxis if PJP occurs with CD4 count &gt;200 cells/mm</a:t>
                      </a:r>
                      <a:r>
                        <a:rPr lang="en-US" sz="1500" baseline="30000" dirty="0">
                          <a:solidFill>
                            <a:srgbClr val="000000"/>
                          </a:solidFill>
                          <a:effectLst/>
                          <a:latin typeface="+mn-lt"/>
                          <a:ea typeface="Calibri" panose="020F0502020204030204" pitchFamily="34" charset="0"/>
                        </a:rPr>
                        <a:t>3</a:t>
                      </a:r>
                      <a:r>
                        <a:rPr lang="en-US" sz="1500" dirty="0">
                          <a:solidFill>
                            <a:srgbClr val="000000"/>
                          </a:solidFill>
                          <a:effectLst/>
                          <a:latin typeface="+mn-lt"/>
                          <a:ea typeface="Calibri" panose="020F0502020204030204" pitchFamily="34" charset="0"/>
                        </a:rPr>
                        <a:t> (or &lt;14%)</a:t>
                      </a:r>
                    </a:p>
                    <a:p>
                      <a:pPr marL="91440" marR="0" lvl="0" indent="-91440">
                        <a:lnSpc>
                          <a:spcPct val="100000"/>
                        </a:lnSpc>
                        <a:spcBef>
                          <a:spcPts val="100"/>
                        </a:spcBef>
                        <a:spcAft>
                          <a:spcPts val="100"/>
                        </a:spcAft>
                        <a:buSzPts val="1000"/>
                        <a:buFont typeface="Arial" panose="020B0604020202020204" pitchFamily="34" charset="0"/>
                        <a:buChar char="•"/>
                      </a:pPr>
                      <a:r>
                        <a:rPr lang="en-US" sz="1500" dirty="0">
                          <a:solidFill>
                            <a:srgbClr val="000000"/>
                          </a:solidFill>
                          <a:effectLst/>
                          <a:latin typeface="+mn-lt"/>
                          <a:ea typeface="Calibri" panose="020F0502020204030204" pitchFamily="34" charset="0"/>
                        </a:rPr>
                        <a:t>Consider stopping prophylaxis if viral load is suppressed and CD4 count is stably &gt;100 to 200 cells/mm</a:t>
                      </a:r>
                      <a:r>
                        <a:rPr lang="en-US" sz="1500" baseline="30000" dirty="0">
                          <a:solidFill>
                            <a:srgbClr val="000000"/>
                          </a:solidFill>
                          <a:effectLst/>
                          <a:latin typeface="+mn-lt"/>
                          <a:ea typeface="Calibri" panose="020F0502020204030204" pitchFamily="34" charset="0"/>
                        </a:rPr>
                        <a:t>3</a:t>
                      </a:r>
                      <a:r>
                        <a:rPr lang="en-US" sz="1500" dirty="0">
                          <a:solidFill>
                            <a:srgbClr val="000000"/>
                          </a:solidFill>
                          <a:effectLst/>
                          <a:latin typeface="+mn-lt"/>
                          <a:ea typeface="Calibri" panose="020F0502020204030204" pitchFamily="34" charset="0"/>
                        </a:rPr>
                        <a:t> for 3 to 6 months</a:t>
                      </a:r>
                    </a:p>
                  </a:txBody>
                  <a:tcPr marL="29205" marR="292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3829084"/>
                  </a:ext>
                </a:extLst>
              </a:tr>
              <a:tr h="1070842">
                <a:tc>
                  <a:txBody>
                    <a:bodyPr/>
                    <a:lstStyle/>
                    <a:p>
                      <a:pPr marL="0" marR="0">
                        <a:lnSpc>
                          <a:spcPct val="100000"/>
                        </a:lnSpc>
                        <a:spcBef>
                          <a:spcPts val="100"/>
                        </a:spcBef>
                        <a:spcAft>
                          <a:spcPts val="100"/>
                        </a:spcAft>
                      </a:pPr>
                      <a:r>
                        <a:rPr lang="en-US" sz="1500" b="1" i="1">
                          <a:effectLst/>
                          <a:latin typeface="+mn-lt"/>
                          <a:ea typeface="Calibri" panose="020F0502020204030204" pitchFamily="34" charset="0"/>
                        </a:rPr>
                        <a:t>Toxoplasma gondii</a:t>
                      </a:r>
                      <a:r>
                        <a:rPr lang="en-US" sz="1500" b="1">
                          <a:effectLst/>
                          <a:latin typeface="+mn-lt"/>
                          <a:ea typeface="Calibri" panose="020F0502020204030204" pitchFamily="34" charset="0"/>
                        </a:rPr>
                        <a:t> encephalitis </a:t>
                      </a:r>
                      <a:r>
                        <a:rPr lang="en-US" sz="1500">
                          <a:effectLst/>
                          <a:latin typeface="+mn-lt"/>
                          <a:ea typeface="Calibri" panose="020F0502020204030204" pitchFamily="34" charset="0"/>
                        </a:rPr>
                        <a:t>[b,d]</a:t>
                      </a:r>
                    </a:p>
                  </a:txBody>
                  <a:tcPr marL="29205" marR="292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100"/>
                        </a:spcBef>
                        <a:spcAft>
                          <a:spcPts val="100"/>
                        </a:spcAft>
                      </a:pPr>
                      <a:r>
                        <a:rPr lang="en-US" sz="1500" b="1" dirty="0">
                          <a:effectLst/>
                          <a:latin typeface="+mn-lt"/>
                          <a:ea typeface="Calibri" panose="020F0502020204030204" pitchFamily="34" charset="0"/>
                        </a:rPr>
                        <a:t>Initiation:</a:t>
                      </a:r>
                      <a:r>
                        <a:rPr lang="en-US" sz="1500" dirty="0">
                          <a:effectLst/>
                          <a:latin typeface="+mn-lt"/>
                          <a:ea typeface="Calibri" panose="020F0502020204030204" pitchFamily="34" charset="0"/>
                        </a:rPr>
                        <a:t> CD4 count &lt;100 cells/mm</a:t>
                      </a:r>
                      <a:r>
                        <a:rPr lang="en-US" sz="1500" baseline="30000" dirty="0">
                          <a:effectLst/>
                          <a:latin typeface="+mn-lt"/>
                          <a:ea typeface="Calibri" panose="020F0502020204030204" pitchFamily="34" charset="0"/>
                        </a:rPr>
                        <a:t>3</a:t>
                      </a:r>
                      <a:r>
                        <a:rPr lang="en-US" sz="1500" dirty="0">
                          <a:effectLst/>
                          <a:latin typeface="+mn-lt"/>
                          <a:ea typeface="Calibri" panose="020F0502020204030204" pitchFamily="34" charset="0"/>
                        </a:rPr>
                        <a:t> and positive serology for </a:t>
                      </a:r>
                      <a:r>
                        <a:rPr lang="en-US" sz="1500" i="1" dirty="0">
                          <a:effectLst/>
                          <a:latin typeface="+mn-lt"/>
                          <a:ea typeface="Calibri" panose="020F0502020204030204" pitchFamily="34" charset="0"/>
                        </a:rPr>
                        <a:t>Toxoplasma gondii</a:t>
                      </a:r>
                      <a:r>
                        <a:rPr lang="en-US" sz="1500" dirty="0">
                          <a:effectLst/>
                          <a:latin typeface="+mn-lt"/>
                          <a:ea typeface="Calibri" panose="020F0502020204030204" pitchFamily="34" charset="0"/>
                        </a:rPr>
                        <a:t> (IgG+)</a:t>
                      </a:r>
                    </a:p>
                    <a:p>
                      <a:pPr marL="0" marR="0">
                        <a:lnSpc>
                          <a:spcPct val="100000"/>
                        </a:lnSpc>
                        <a:spcBef>
                          <a:spcPts val="100"/>
                        </a:spcBef>
                        <a:spcAft>
                          <a:spcPts val="100"/>
                        </a:spcAft>
                      </a:pPr>
                      <a:r>
                        <a:rPr lang="en-US" sz="1500" b="1" dirty="0">
                          <a:effectLst/>
                          <a:latin typeface="+mn-lt"/>
                          <a:ea typeface="Calibri" panose="020F0502020204030204" pitchFamily="34" charset="0"/>
                        </a:rPr>
                        <a:t>Discontinuation:</a:t>
                      </a:r>
                      <a:r>
                        <a:rPr lang="en-US" sz="1500" dirty="0">
                          <a:effectLst/>
                          <a:latin typeface="+mn-lt"/>
                          <a:ea typeface="Calibri" panose="020F0502020204030204" pitchFamily="34" charset="0"/>
                        </a:rPr>
                        <a:t> Taking ART and CD4 count &gt;200 cells/mm</a:t>
                      </a:r>
                      <a:r>
                        <a:rPr lang="en-US" sz="1500" baseline="30000" dirty="0">
                          <a:effectLst/>
                          <a:latin typeface="+mn-lt"/>
                          <a:ea typeface="Calibri" panose="020F0502020204030204" pitchFamily="34" charset="0"/>
                        </a:rPr>
                        <a:t>3</a:t>
                      </a:r>
                      <a:r>
                        <a:rPr lang="en-US" sz="1500" dirty="0">
                          <a:effectLst/>
                          <a:latin typeface="+mn-lt"/>
                          <a:ea typeface="Calibri" panose="020F0502020204030204" pitchFamily="34" charset="0"/>
                        </a:rPr>
                        <a:t> for &gt;3 months</a:t>
                      </a:r>
                    </a:p>
                  </a:txBody>
                  <a:tcPr marL="29205" marR="292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100"/>
                        </a:spcBef>
                        <a:spcAft>
                          <a:spcPts val="100"/>
                        </a:spcAft>
                      </a:pPr>
                      <a:r>
                        <a:rPr lang="en-US" sz="1500" b="1" dirty="0">
                          <a:effectLst/>
                          <a:latin typeface="+mn-lt"/>
                          <a:ea typeface="Calibri" panose="020F0502020204030204" pitchFamily="34" charset="0"/>
                        </a:rPr>
                        <a:t>Preferred:</a:t>
                      </a:r>
                      <a:r>
                        <a:rPr lang="en-US" sz="1500" dirty="0">
                          <a:effectLst/>
                          <a:latin typeface="+mn-lt"/>
                          <a:ea typeface="Calibri" panose="020F0502020204030204" pitchFamily="34" charset="0"/>
                        </a:rPr>
                        <a:t> TMP/SMX double strength once daily</a:t>
                      </a:r>
                    </a:p>
                    <a:p>
                      <a:pPr marL="0" marR="0">
                        <a:lnSpc>
                          <a:spcPct val="100000"/>
                        </a:lnSpc>
                        <a:spcBef>
                          <a:spcPts val="100"/>
                        </a:spcBef>
                        <a:spcAft>
                          <a:spcPts val="100"/>
                        </a:spcAft>
                      </a:pPr>
                      <a:r>
                        <a:rPr lang="en-US" sz="1500" b="1" dirty="0">
                          <a:effectLst/>
                          <a:latin typeface="+mn-lt"/>
                          <a:ea typeface="Calibri" panose="020F0502020204030204" pitchFamily="34" charset="0"/>
                        </a:rPr>
                        <a:t>Alternatives: </a:t>
                      </a:r>
                      <a:endParaRPr lang="en-US" sz="1500" dirty="0">
                        <a:effectLst/>
                        <a:latin typeface="+mn-lt"/>
                        <a:ea typeface="Calibri" panose="020F0502020204030204" pitchFamily="34" charset="0"/>
                      </a:endParaRPr>
                    </a:p>
                    <a:p>
                      <a:pPr marL="91440" marR="0" lvl="0" indent="-91440">
                        <a:lnSpc>
                          <a:spcPct val="100000"/>
                        </a:lnSpc>
                        <a:spcBef>
                          <a:spcPts val="100"/>
                        </a:spcBef>
                        <a:spcAft>
                          <a:spcPts val="100"/>
                        </a:spcAft>
                        <a:buSzPts val="1000"/>
                        <a:buFont typeface="Symbol" panose="05050102010706020507" pitchFamily="18" charset="2"/>
                        <a:buChar char=""/>
                      </a:pPr>
                      <a:r>
                        <a:rPr lang="en-US" sz="1500" dirty="0">
                          <a:solidFill>
                            <a:srgbClr val="000000"/>
                          </a:solidFill>
                          <a:effectLst/>
                          <a:latin typeface="+mn-lt"/>
                          <a:ea typeface="Calibri" panose="020F0502020204030204" pitchFamily="34" charset="0"/>
                        </a:rPr>
                        <a:t>TMP/SMX double strength every other day</a:t>
                      </a:r>
                    </a:p>
                    <a:p>
                      <a:pPr marL="91440" marR="0" lvl="0" indent="-91440">
                        <a:lnSpc>
                          <a:spcPct val="100000"/>
                        </a:lnSpc>
                        <a:spcBef>
                          <a:spcPts val="100"/>
                        </a:spcBef>
                        <a:spcAft>
                          <a:spcPts val="100"/>
                        </a:spcAft>
                        <a:buSzPts val="1000"/>
                        <a:buFont typeface="Symbol" panose="05050102010706020507" pitchFamily="18" charset="2"/>
                        <a:buChar char=""/>
                      </a:pPr>
                      <a:r>
                        <a:rPr lang="en-US" sz="1500" dirty="0">
                          <a:solidFill>
                            <a:srgbClr val="000000"/>
                          </a:solidFill>
                          <a:effectLst/>
                          <a:latin typeface="+mn-lt"/>
                          <a:ea typeface="Calibri" panose="020F0502020204030204" pitchFamily="34" charset="0"/>
                        </a:rPr>
                        <a:t>TMP/SMX single strength once daily</a:t>
                      </a:r>
                    </a:p>
                    <a:p>
                      <a:pPr marL="91440" marR="0" lvl="0" indent="-91440">
                        <a:lnSpc>
                          <a:spcPct val="100000"/>
                        </a:lnSpc>
                        <a:spcBef>
                          <a:spcPts val="100"/>
                        </a:spcBef>
                        <a:spcAft>
                          <a:spcPts val="100"/>
                        </a:spcAft>
                        <a:buSzPts val="1000"/>
                        <a:buFont typeface="Symbol" panose="05050102010706020507" pitchFamily="18" charset="2"/>
                        <a:buChar char=""/>
                      </a:pPr>
                      <a:r>
                        <a:rPr lang="en-US" sz="1500" dirty="0">
                          <a:solidFill>
                            <a:srgbClr val="000000"/>
                          </a:solidFill>
                          <a:effectLst/>
                          <a:latin typeface="+mn-lt"/>
                          <a:ea typeface="Calibri" panose="020F0502020204030204" pitchFamily="34" charset="0"/>
                        </a:rPr>
                        <a:t>Dapsone [c] plus pyrimethamine plus leucovorin</a:t>
                      </a:r>
                    </a:p>
                    <a:p>
                      <a:pPr marL="91440" marR="0" lvl="0" indent="-91440">
                        <a:lnSpc>
                          <a:spcPct val="100000"/>
                        </a:lnSpc>
                        <a:spcBef>
                          <a:spcPts val="100"/>
                        </a:spcBef>
                        <a:spcAft>
                          <a:spcPts val="100"/>
                        </a:spcAft>
                        <a:buSzPts val="1000"/>
                        <a:buFont typeface="Symbol" panose="05050102010706020507" pitchFamily="18" charset="2"/>
                        <a:buChar char=""/>
                      </a:pPr>
                      <a:r>
                        <a:rPr lang="en-US" sz="1500" dirty="0">
                          <a:solidFill>
                            <a:srgbClr val="000000"/>
                          </a:solidFill>
                          <a:effectLst/>
                          <a:latin typeface="+mn-lt"/>
                          <a:ea typeface="Calibri" panose="020F0502020204030204" pitchFamily="34" charset="0"/>
                        </a:rPr>
                        <a:t>Atovaquone with or without pyrimethamine plus leucovorin</a:t>
                      </a:r>
                    </a:p>
                  </a:txBody>
                  <a:tcPr marL="29205" marR="292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lvl="0" indent="-91440">
                        <a:lnSpc>
                          <a:spcPct val="100000"/>
                        </a:lnSpc>
                        <a:spcBef>
                          <a:spcPts val="100"/>
                        </a:spcBef>
                        <a:spcAft>
                          <a:spcPts val="100"/>
                        </a:spcAft>
                        <a:buSzPts val="1000"/>
                        <a:buFont typeface="Symbol" panose="05050102010706020507" pitchFamily="18" charset="2"/>
                        <a:buChar char=""/>
                      </a:pPr>
                      <a:r>
                        <a:rPr lang="en-US" sz="1500" dirty="0">
                          <a:solidFill>
                            <a:srgbClr val="000000"/>
                          </a:solidFill>
                          <a:effectLst/>
                          <a:latin typeface="+mn-lt"/>
                          <a:ea typeface="Calibri" panose="020F0502020204030204" pitchFamily="34" charset="0"/>
                        </a:rPr>
                        <a:t>Taking ART and CD4 count &gt;200 cells/mm</a:t>
                      </a:r>
                      <a:r>
                        <a:rPr lang="en-US" sz="1500" baseline="30000" dirty="0">
                          <a:solidFill>
                            <a:srgbClr val="000000"/>
                          </a:solidFill>
                          <a:effectLst/>
                          <a:latin typeface="+mn-lt"/>
                          <a:ea typeface="Calibri" panose="020F0502020204030204" pitchFamily="34" charset="0"/>
                        </a:rPr>
                        <a:t>3</a:t>
                      </a:r>
                      <a:r>
                        <a:rPr lang="en-US" sz="1500" dirty="0">
                          <a:solidFill>
                            <a:srgbClr val="000000"/>
                          </a:solidFill>
                          <a:effectLst/>
                          <a:latin typeface="+mn-lt"/>
                          <a:ea typeface="Calibri" panose="020F0502020204030204" pitchFamily="34" charset="0"/>
                        </a:rPr>
                        <a:t> for &gt;6 months</a:t>
                      </a:r>
                    </a:p>
                    <a:p>
                      <a:pPr marL="91440" marR="0" lvl="0" indent="-91440">
                        <a:lnSpc>
                          <a:spcPct val="100000"/>
                        </a:lnSpc>
                        <a:spcBef>
                          <a:spcPts val="100"/>
                        </a:spcBef>
                        <a:spcAft>
                          <a:spcPts val="100"/>
                        </a:spcAft>
                        <a:buSzPts val="1000"/>
                        <a:buFont typeface="Symbol" panose="05050102010706020507" pitchFamily="18" charset="2"/>
                        <a:buChar char=""/>
                      </a:pPr>
                      <a:r>
                        <a:rPr lang="en-US" sz="1500" dirty="0">
                          <a:solidFill>
                            <a:srgbClr val="000000"/>
                          </a:solidFill>
                          <a:effectLst/>
                          <a:latin typeface="+mn-lt"/>
                          <a:ea typeface="Calibri" panose="020F0502020204030204" pitchFamily="34" charset="0"/>
                        </a:rPr>
                        <a:t>Initial therapy completed</a:t>
                      </a:r>
                    </a:p>
                    <a:p>
                      <a:pPr marL="91440" marR="0" lvl="0" indent="-91440">
                        <a:lnSpc>
                          <a:spcPct val="100000"/>
                        </a:lnSpc>
                        <a:spcBef>
                          <a:spcPts val="100"/>
                        </a:spcBef>
                        <a:spcAft>
                          <a:spcPts val="100"/>
                        </a:spcAft>
                        <a:buSzPts val="1000"/>
                        <a:buFont typeface="Symbol" panose="05050102010706020507" pitchFamily="18" charset="2"/>
                        <a:buChar char=""/>
                      </a:pPr>
                      <a:r>
                        <a:rPr lang="en-US" sz="1500" dirty="0">
                          <a:solidFill>
                            <a:srgbClr val="000000"/>
                          </a:solidFill>
                          <a:effectLst/>
                          <a:latin typeface="+mn-lt"/>
                          <a:ea typeface="Calibri" panose="020F0502020204030204" pitchFamily="34" charset="0"/>
                        </a:rPr>
                        <a:t>Asymptomatic for TE</a:t>
                      </a:r>
                    </a:p>
                  </a:txBody>
                  <a:tcPr marL="29205" marR="292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8848979"/>
                  </a:ext>
                </a:extLst>
              </a:tr>
              <a:tr h="784203">
                <a:tc gridSpan="4">
                  <a:txBody>
                    <a:bodyPr/>
                    <a:lstStyle/>
                    <a:p>
                      <a:pPr marL="0" marR="0">
                        <a:lnSpc>
                          <a:spcPct val="100000"/>
                        </a:lnSpc>
                        <a:spcBef>
                          <a:spcPts val="100"/>
                        </a:spcBef>
                        <a:spcAft>
                          <a:spcPts val="100"/>
                        </a:spcAft>
                      </a:pPr>
                      <a:r>
                        <a:rPr lang="en-US" sz="1100" b="1" u="none" dirty="0">
                          <a:solidFill>
                            <a:schemeClr val="tx1"/>
                          </a:solidFill>
                          <a:effectLst/>
                          <a:latin typeface="+mn-lt"/>
                          <a:ea typeface="Calibri" panose="020F0502020204030204" pitchFamily="34" charset="0"/>
                        </a:rPr>
                        <a:t>Notes:</a:t>
                      </a:r>
                      <a:endParaRPr lang="en-US" sz="1100" u="none" dirty="0">
                        <a:solidFill>
                          <a:schemeClr val="tx1"/>
                        </a:solidFill>
                        <a:effectLst/>
                        <a:latin typeface="+mn-lt"/>
                        <a:ea typeface="Calibri" panose="020F0502020204030204" pitchFamily="34" charset="0"/>
                      </a:endParaRPr>
                    </a:p>
                    <a:p>
                      <a:pPr marL="342900" marR="0" lvl="0" indent="-342900">
                        <a:lnSpc>
                          <a:spcPct val="100000"/>
                        </a:lnSpc>
                        <a:spcBef>
                          <a:spcPts val="100"/>
                        </a:spcBef>
                        <a:spcAft>
                          <a:spcPts val="100"/>
                        </a:spcAft>
                        <a:buFont typeface="+mj-lt"/>
                        <a:buAutoNum type="alphaLcPeriod"/>
                      </a:pPr>
                      <a:r>
                        <a:rPr lang="en-US" sz="1100" u="none" dirty="0">
                          <a:solidFill>
                            <a:schemeClr val="tx1"/>
                          </a:solidFill>
                          <a:effectLst/>
                          <a:latin typeface="+mn-lt"/>
                          <a:ea typeface="Calibri" panose="020F0502020204030204" pitchFamily="34" charset="0"/>
                        </a:rPr>
                        <a:t>Source: DHHS: </a:t>
                      </a:r>
                      <a:r>
                        <a:rPr lang="en-US" sz="1100" i="0" u="none" dirty="0">
                          <a:solidFill>
                            <a:schemeClr val="tx1"/>
                          </a:solidFill>
                          <a:effectLst/>
                          <a:latin typeface="+mn-lt"/>
                          <a:ea typeface="Calibri" panose="020F0502020204030204" pitchFamily="34" charset="0"/>
                        </a:rPr>
                        <a:t>Guidelines for the Prevention and Treatment of Opportunistic Infections in Adults and Adolescents With HIV.</a:t>
                      </a:r>
                      <a:endParaRPr lang="en-US" sz="1100" u="none" dirty="0">
                        <a:solidFill>
                          <a:schemeClr val="tx1"/>
                        </a:solidFill>
                        <a:effectLst/>
                        <a:latin typeface="+mn-lt"/>
                        <a:ea typeface="Calibri" panose="020F0502020204030204" pitchFamily="34" charset="0"/>
                      </a:endParaRPr>
                    </a:p>
                    <a:p>
                      <a:pPr marL="342900" marR="0" lvl="0" indent="-342900">
                        <a:lnSpc>
                          <a:spcPct val="100000"/>
                        </a:lnSpc>
                        <a:spcBef>
                          <a:spcPts val="100"/>
                        </a:spcBef>
                        <a:spcAft>
                          <a:spcPts val="100"/>
                        </a:spcAft>
                        <a:buFont typeface="+mj-lt"/>
                        <a:buAutoNum type="alphaLcPeriod"/>
                      </a:pPr>
                      <a:r>
                        <a:rPr lang="en-US" sz="1100" u="none" dirty="0">
                          <a:effectLst/>
                          <a:latin typeface="+mn-lt"/>
                          <a:ea typeface="Calibri" panose="020F0502020204030204" pitchFamily="34" charset="0"/>
                        </a:rPr>
                        <a:t>Obtaining blood cultures or bone marrow cultures may be advisable to ascertain disease activity.</a:t>
                      </a:r>
                    </a:p>
                    <a:p>
                      <a:pPr marL="342900" marR="0" lvl="0" indent="-342900">
                        <a:lnSpc>
                          <a:spcPct val="100000"/>
                        </a:lnSpc>
                        <a:spcBef>
                          <a:spcPts val="100"/>
                        </a:spcBef>
                        <a:spcAft>
                          <a:spcPts val="100"/>
                        </a:spcAft>
                        <a:buFont typeface="+mj-lt"/>
                        <a:buAutoNum type="alphaLcPeriod"/>
                      </a:pPr>
                      <a:r>
                        <a:rPr lang="en-US" sz="1100" u="none" dirty="0">
                          <a:effectLst/>
                          <a:latin typeface="+mn-lt"/>
                          <a:ea typeface="Calibri" panose="020F0502020204030204" pitchFamily="34" charset="0"/>
                        </a:rPr>
                        <a:t>Screen for G6PD deficiency before initiating dapsone.</a:t>
                      </a:r>
                    </a:p>
                    <a:p>
                      <a:pPr marL="342900" marR="0" lvl="0" indent="-342900">
                        <a:lnSpc>
                          <a:spcPct val="100000"/>
                        </a:lnSpc>
                        <a:spcBef>
                          <a:spcPts val="100"/>
                        </a:spcBef>
                        <a:spcAft>
                          <a:spcPts val="100"/>
                        </a:spcAft>
                        <a:buFont typeface="+mj-lt"/>
                        <a:buAutoNum type="alphaLcPeriod"/>
                      </a:pPr>
                      <a:r>
                        <a:rPr lang="en-US" sz="1100" u="none" dirty="0">
                          <a:effectLst/>
                          <a:latin typeface="+mn-lt"/>
                          <a:ea typeface="Calibri" panose="020F0502020204030204" pitchFamily="34" charset="0"/>
                        </a:rPr>
                        <a:t>Lifelong prophylaxis to prevent recurrence is indicated in adults or adolescents with a childhood history of toxoplasmosis.</a:t>
                      </a:r>
                    </a:p>
                  </a:txBody>
                  <a:tcPr marL="29205" marR="292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90799574"/>
                  </a:ext>
                </a:extLst>
              </a:tr>
            </a:tbl>
          </a:graphicData>
        </a:graphic>
      </p:graphicFrame>
      <p:sp>
        <p:nvSpPr>
          <p:cNvPr id="4" name="Footer Placeholder 3">
            <a:extLst>
              <a:ext uri="{FF2B5EF4-FFF2-40B4-BE49-F238E27FC236}">
                <a16:creationId xmlns:a16="http://schemas.microsoft.com/office/drawing/2014/main" id="{0D6F5345-A92D-477A-B21D-8F6285664575}"/>
              </a:ext>
            </a:extLst>
          </p:cNvPr>
          <p:cNvSpPr>
            <a:spLocks noGrp="1"/>
          </p:cNvSpPr>
          <p:nvPr>
            <p:ph type="ftr" sz="quarter" idx="11"/>
          </p:nvPr>
        </p:nvSpPr>
        <p:spPr/>
        <p:txBody>
          <a:bodyPr/>
          <a:lstStyle/>
          <a:p>
            <a:r>
              <a:rPr lang="en-US" dirty="0"/>
              <a:t>NYSDOH AIDS Institute Clinical Guidelines Program</a:t>
            </a:r>
          </a:p>
        </p:txBody>
      </p:sp>
      <p:sp>
        <p:nvSpPr>
          <p:cNvPr id="5" name="Slide Number Placeholder 4">
            <a:extLst>
              <a:ext uri="{FF2B5EF4-FFF2-40B4-BE49-F238E27FC236}">
                <a16:creationId xmlns:a16="http://schemas.microsoft.com/office/drawing/2014/main" id="{8A050F11-61A1-4A34-97CE-DAB1A110C02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A17A612-1A77-4555-9929-501EF9FD88CE}"/>
              </a:ext>
            </a:extLst>
          </p:cNvPr>
          <p:cNvSpPr>
            <a:spLocks noGrp="1"/>
          </p:cNvSpPr>
          <p:nvPr>
            <p:ph type="dt" sz="half" idx="2"/>
          </p:nvPr>
        </p:nvSpPr>
        <p:spPr/>
        <p:txBody>
          <a:bodyPr/>
          <a:lstStyle/>
          <a:p>
            <a:r>
              <a:rPr lang="en-US" dirty="0"/>
              <a:t>July 2024</a:t>
            </a:r>
          </a:p>
        </p:txBody>
      </p:sp>
    </p:spTree>
    <p:extLst>
      <p:ext uri="{BB962C8B-B14F-4D97-AF65-F5344CB8AC3E}">
        <p14:creationId xmlns:p14="http://schemas.microsoft.com/office/powerpoint/2010/main" val="26525579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5B006-1183-44BE-887F-CFDCD8E2D5AE}"/>
              </a:ext>
            </a:extLst>
          </p:cNvPr>
          <p:cNvSpPr>
            <a:spLocks noGrp="1"/>
          </p:cNvSpPr>
          <p:nvPr>
            <p:ph type="title"/>
          </p:nvPr>
        </p:nvSpPr>
        <p:spPr>
          <a:xfrm>
            <a:off x="242777" y="136525"/>
            <a:ext cx="9717505" cy="799140"/>
          </a:xfrm>
        </p:spPr>
        <p:txBody>
          <a:bodyPr/>
          <a:lstStyle/>
          <a:p>
            <a:r>
              <a:rPr lang="en-US" dirty="0">
                <a:effectLst/>
              </a:rPr>
              <a:t>Oral Health</a:t>
            </a:r>
            <a:endParaRPr lang="en-US" dirty="0"/>
          </a:p>
        </p:txBody>
      </p:sp>
      <p:sp>
        <p:nvSpPr>
          <p:cNvPr id="4" name="Footer Placeholder 3">
            <a:extLst>
              <a:ext uri="{FF2B5EF4-FFF2-40B4-BE49-F238E27FC236}">
                <a16:creationId xmlns:a16="http://schemas.microsoft.com/office/drawing/2014/main" id="{9D3D9407-373A-4362-9B53-8E158F82496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2037D00-8B0F-4CD8-9234-8D54937D5F3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6307F3C-7759-4EFF-8323-2F31EA8E009A}"/>
              </a:ext>
            </a:extLst>
          </p:cNvPr>
          <p:cNvSpPr>
            <a:spLocks noGrp="1"/>
          </p:cNvSpPr>
          <p:nvPr>
            <p:ph type="dt" sz="half" idx="2"/>
          </p:nvPr>
        </p:nvSpPr>
        <p:spPr/>
        <p:txBody>
          <a:bodyPr/>
          <a:lstStyle/>
          <a:p>
            <a:r>
              <a:rPr lang="en-US" dirty="0"/>
              <a:t>July 2024</a:t>
            </a:r>
          </a:p>
        </p:txBody>
      </p:sp>
      <p:graphicFrame>
        <p:nvGraphicFramePr>
          <p:cNvPr id="7" name="Table 6">
            <a:extLst>
              <a:ext uri="{FF2B5EF4-FFF2-40B4-BE49-F238E27FC236}">
                <a16:creationId xmlns:a16="http://schemas.microsoft.com/office/drawing/2014/main" id="{B9BAAB0B-6D51-470A-918B-7254A9021DD7}"/>
              </a:ext>
            </a:extLst>
          </p:cNvPr>
          <p:cNvGraphicFramePr>
            <a:graphicFrameLocks noGrp="1"/>
          </p:cNvGraphicFramePr>
          <p:nvPr>
            <p:extLst>
              <p:ext uri="{D42A27DB-BD31-4B8C-83A1-F6EECF244321}">
                <p14:modId xmlns:p14="http://schemas.microsoft.com/office/powerpoint/2010/main" val="3014054842"/>
              </p:ext>
            </p:extLst>
          </p:nvPr>
        </p:nvGraphicFramePr>
        <p:xfrm>
          <a:off x="320157" y="935665"/>
          <a:ext cx="11629066" cy="5029200"/>
        </p:xfrm>
        <a:graphic>
          <a:graphicData uri="http://schemas.openxmlformats.org/drawingml/2006/table">
            <a:tbl>
              <a:tblPr firstRow="1" bandRow="1">
                <a:tableStyleId>{5C22544A-7EE6-4342-B048-85BDC9FD1C3A}</a:tableStyleId>
              </a:tblPr>
              <a:tblGrid>
                <a:gridCol w="4188048">
                  <a:extLst>
                    <a:ext uri="{9D8B030D-6E8A-4147-A177-3AD203B41FA5}">
                      <a16:colId xmlns:a16="http://schemas.microsoft.com/office/drawing/2014/main" val="1365920933"/>
                    </a:ext>
                  </a:extLst>
                </a:gridCol>
                <a:gridCol w="7441018">
                  <a:extLst>
                    <a:ext uri="{9D8B030D-6E8A-4147-A177-3AD203B41FA5}">
                      <a16:colId xmlns:a16="http://schemas.microsoft.com/office/drawing/2014/main" val="1929076396"/>
                    </a:ext>
                  </a:extLst>
                </a:gridCol>
              </a:tblGrid>
              <a:tr h="370840">
                <a:tc>
                  <a:txBody>
                    <a:bodyPr/>
                    <a:lstStyle/>
                    <a:p>
                      <a:r>
                        <a:rPr lang="en-US" sz="1800" b="1" kern="1200" dirty="0">
                          <a:solidFill>
                            <a:schemeClr val="tx1"/>
                          </a:solidFill>
                          <a:effectLst/>
                          <a:latin typeface="+mn-lt"/>
                          <a:ea typeface="+mn-ea"/>
                          <a:cs typeface="+mn-cs"/>
                        </a:rPr>
                        <a:t>Medications and oral health:</a:t>
                      </a:r>
                      <a:r>
                        <a:rPr lang="en-US" sz="1800" b="0" kern="1200" dirty="0">
                          <a:solidFill>
                            <a:schemeClr val="tx1"/>
                          </a:solidFill>
                          <a:effectLst/>
                          <a:latin typeface="+mn-lt"/>
                          <a:ea typeface="+mn-ea"/>
                          <a:cs typeface="+mn-cs"/>
                        </a:rPr>
                        <a:t> Many of the medications taken by patients with HIV have adverse effects that may manifest in the oral cavity. Potential adverse effects include the following:</a:t>
                      </a:r>
                    </a:p>
                    <a:p>
                      <a:pPr marL="285750" lvl="0" indent="-285750">
                        <a:buFont typeface="Arial" panose="020B0604020202020204" pitchFamily="34" charset="0"/>
                        <a:buChar char="•"/>
                      </a:pPr>
                      <a:r>
                        <a:rPr lang="en-US" sz="1800" b="0" kern="1200" dirty="0">
                          <a:solidFill>
                            <a:schemeClr val="tx1"/>
                          </a:solidFill>
                          <a:effectLst/>
                          <a:latin typeface="+mn-lt"/>
                          <a:ea typeface="+mn-ea"/>
                          <a:cs typeface="+mn-cs"/>
                        </a:rPr>
                        <a:t>Candidal growth: Antibiotics may cause or exacerbate</a:t>
                      </a:r>
                    </a:p>
                    <a:p>
                      <a:pPr marL="285750" lvl="0" indent="-285750">
                        <a:buFont typeface="Arial" panose="020B0604020202020204" pitchFamily="34" charset="0"/>
                        <a:buChar char="•"/>
                      </a:pPr>
                      <a:r>
                        <a:rPr lang="en-US" sz="1800" b="0" kern="1200" dirty="0">
                          <a:solidFill>
                            <a:schemeClr val="tx1"/>
                          </a:solidFill>
                          <a:effectLst/>
                          <a:latin typeface="+mn-lt"/>
                          <a:ea typeface="+mn-ea"/>
                          <a:cs typeface="+mn-cs"/>
                        </a:rPr>
                        <a:t>Xerostomia: Antihistamines, antidepressants, antipsychotics, antihypertensives, and anticholinergic agents</a:t>
                      </a:r>
                    </a:p>
                    <a:p>
                      <a:pPr marL="285750" lvl="0" indent="-285750">
                        <a:buFont typeface="Arial" panose="020B0604020202020204" pitchFamily="34" charset="0"/>
                        <a:buChar char="•"/>
                      </a:pPr>
                      <a:r>
                        <a:rPr lang="en-US" sz="1800" b="0" kern="1200" dirty="0">
                          <a:solidFill>
                            <a:schemeClr val="tx1"/>
                          </a:solidFill>
                          <a:effectLst/>
                          <a:latin typeface="+mn-lt"/>
                          <a:ea typeface="+mn-ea"/>
                          <a:cs typeface="+mn-cs"/>
                        </a:rPr>
                        <a:t>Increased risk of dental caries: Clotrimazole troches and nystatin suspension pastilles (contain sugar)</a:t>
                      </a:r>
                    </a:p>
                    <a:p>
                      <a:pPr marL="285750" lvl="0" indent="-285750">
                        <a:buFont typeface="Arial" panose="020B0604020202020204" pitchFamily="34" charset="0"/>
                        <a:buChar char="•"/>
                      </a:pPr>
                      <a:r>
                        <a:rPr lang="en-US" sz="1800" b="0" kern="1200" dirty="0">
                          <a:solidFill>
                            <a:schemeClr val="tx1"/>
                          </a:solidFill>
                          <a:effectLst/>
                          <a:latin typeface="+mn-lt"/>
                          <a:ea typeface="+mn-ea"/>
                          <a:cs typeface="+mn-cs"/>
                        </a:rPr>
                        <a:t>Gingival hyperplasia: Phenytoin</a:t>
                      </a:r>
                    </a:p>
                    <a:p>
                      <a:pPr marL="285750" lvl="0" indent="-285750">
                        <a:buFont typeface="Arial" panose="020B0604020202020204" pitchFamily="34" charset="0"/>
                        <a:buChar char="•"/>
                      </a:pPr>
                      <a:r>
                        <a:rPr lang="en-US" sz="1800" b="0" kern="1200" dirty="0">
                          <a:solidFill>
                            <a:schemeClr val="tx1"/>
                          </a:solidFill>
                          <a:effectLst/>
                          <a:latin typeface="+mn-lt"/>
                          <a:ea typeface="+mn-ea"/>
                          <a:cs typeface="+mn-cs"/>
                        </a:rPr>
                        <a:t>Oral ulcers: Zalcitabine (DDC)</a:t>
                      </a:r>
                    </a:p>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800" b="1" kern="1200" dirty="0">
                          <a:solidFill>
                            <a:schemeClr val="tx1"/>
                          </a:solidFill>
                          <a:effectLst/>
                          <a:latin typeface="+mn-lt"/>
                          <a:ea typeface="+mn-ea"/>
                          <a:cs typeface="+mn-cs"/>
                        </a:rPr>
                        <a:t>Selected good practices:</a:t>
                      </a:r>
                    </a:p>
                    <a:p>
                      <a:pPr marL="285750" lvl="0" indent="-285750">
                        <a:buFont typeface="Arial" panose="020B0604020202020204" pitchFamily="34" charset="0"/>
                        <a:buChar char="•"/>
                      </a:pPr>
                      <a:r>
                        <a:rPr lang="en-US" sz="1800" b="1" kern="1200" dirty="0">
                          <a:solidFill>
                            <a:schemeClr val="tx1"/>
                          </a:solidFill>
                          <a:effectLst/>
                          <a:latin typeface="+mn-lt"/>
                          <a:ea typeface="+mn-ea"/>
                          <a:cs typeface="+mn-cs"/>
                        </a:rPr>
                        <a:t>Dental care referral: </a:t>
                      </a:r>
                      <a:r>
                        <a:rPr lang="en-US" sz="1800" b="0" kern="1200" dirty="0">
                          <a:solidFill>
                            <a:schemeClr val="tx1"/>
                          </a:solidFill>
                          <a:effectLst/>
                          <a:latin typeface="+mn-lt"/>
                          <a:ea typeface="+mn-ea"/>
                          <a:cs typeface="+mn-cs"/>
                        </a:rPr>
                        <a:t>Include as part of every primary healthcare initial visit; semiannual oral healthcare visits are essential to dental prophylaxis and other appropriate preventive care. In the later stages of HIV disease, greater numbers of oral lesions and aggressive periodontal breakdown are more likely and may necessitate oral healthcare visits more frequently than twice per year.</a:t>
                      </a:r>
                    </a:p>
                    <a:p>
                      <a:pPr marL="285750" lvl="0" indent="-285750">
                        <a:buFont typeface="Arial" panose="020B0604020202020204" pitchFamily="34" charset="0"/>
                        <a:buChar char="•"/>
                      </a:pPr>
                      <a:r>
                        <a:rPr lang="en-US" sz="1800" b="1" kern="1200" dirty="0">
                          <a:solidFill>
                            <a:schemeClr val="tx1"/>
                          </a:solidFill>
                          <a:effectLst/>
                          <a:latin typeface="+mn-lt"/>
                          <a:ea typeface="+mn-ea"/>
                          <a:cs typeface="+mn-cs"/>
                        </a:rPr>
                        <a:t>Oral examination: </a:t>
                      </a:r>
                      <a:r>
                        <a:rPr lang="en-US" sz="1800" b="0" kern="1200" dirty="0">
                          <a:solidFill>
                            <a:schemeClr val="tx1"/>
                          </a:solidFill>
                          <a:effectLst/>
                          <a:latin typeface="+mn-lt"/>
                          <a:ea typeface="+mn-ea"/>
                          <a:cs typeface="+mn-cs"/>
                        </a:rPr>
                        <a:t>Include a visual examination and palpation of the patient’s lips, labial and buccal mucosa, all surfaces of the tongue and palate, and the floor of the mouth in the overall physical examination performed during a primary care visit. The gingiva should be examined for signs of erythema, ulceration, or recession. Refer patients found to have oral mucosal, gingival, or dental lesions for a visit to an oral health care provider as soon as possible for appropriate diagnostic evaluation and treatment.</a:t>
                      </a:r>
                    </a:p>
                    <a:p>
                      <a:pPr marL="285750" lvl="0" indent="-285750">
                        <a:buFont typeface="Arial" panose="020B0604020202020204" pitchFamily="34" charset="0"/>
                        <a:buChar char="•"/>
                      </a:pPr>
                      <a:r>
                        <a:rPr lang="en-US" sz="1800" b="1" kern="1200" dirty="0">
                          <a:solidFill>
                            <a:schemeClr val="tx1"/>
                          </a:solidFill>
                          <a:effectLst/>
                          <a:latin typeface="+mn-lt"/>
                          <a:ea typeface="+mn-ea"/>
                          <a:cs typeface="+mn-cs"/>
                        </a:rPr>
                        <a:t>Oral care education: </a:t>
                      </a:r>
                      <a:r>
                        <a:rPr lang="en-US" sz="1800" b="0" kern="1200" dirty="0">
                          <a:solidFill>
                            <a:schemeClr val="tx1"/>
                          </a:solidFill>
                          <a:effectLst/>
                          <a:latin typeface="+mn-lt"/>
                          <a:ea typeface="+mn-ea"/>
                          <a:cs typeface="+mn-cs"/>
                        </a:rPr>
                        <a:t>Include preventive oral health care in primary care patient education to stress the importance of regular dental visits, brushing, flossing, and the use of fluorides and antimicrobial rinses.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7264227"/>
                  </a:ext>
                </a:extLst>
              </a:tr>
            </a:tbl>
          </a:graphicData>
        </a:graphic>
      </p:graphicFrame>
    </p:spTree>
    <p:extLst>
      <p:ext uri="{BB962C8B-B14F-4D97-AF65-F5344CB8AC3E}">
        <p14:creationId xmlns:p14="http://schemas.microsoft.com/office/powerpoint/2010/main" val="501309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Primary Care for Adults </a:t>
            </a:r>
            <a:r>
              <a:rPr lang="en-US"/>
              <a:t>With HIV</a:t>
            </a:r>
            <a:endParaRPr lang="en-US" dirty="0"/>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4E366-2DC4-48BA-A81B-08892A945D09}"/>
              </a:ext>
            </a:extLst>
          </p:cNvPr>
          <p:cNvSpPr>
            <a:spLocks noGrp="1"/>
          </p:cNvSpPr>
          <p:nvPr>
            <p:ph type="title"/>
          </p:nvPr>
        </p:nvSpPr>
        <p:spPr>
          <a:xfrm>
            <a:off x="264695" y="238543"/>
            <a:ext cx="10072674" cy="675858"/>
          </a:xfrm>
        </p:spPr>
        <p:txBody>
          <a:bodyPr>
            <a:normAutofit fontScale="90000"/>
          </a:bodyPr>
          <a:lstStyle/>
          <a:p>
            <a:r>
              <a:rPr lang="en-US" sz="3600" dirty="0">
                <a:effectLst/>
              </a:rPr>
              <a:t>Flowchart 1: Initial Visit, New HIV Diagnosis, NOT Taking ART</a:t>
            </a:r>
            <a:endParaRPr lang="en-US" sz="3600" dirty="0"/>
          </a:p>
        </p:txBody>
      </p:sp>
      <p:sp>
        <p:nvSpPr>
          <p:cNvPr id="4" name="Footer Placeholder 3">
            <a:extLst>
              <a:ext uri="{FF2B5EF4-FFF2-40B4-BE49-F238E27FC236}">
                <a16:creationId xmlns:a16="http://schemas.microsoft.com/office/drawing/2014/main" id="{CBC5FEFB-8BFA-4958-A30B-D60D006064A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916EAEB-2D35-4180-A3E9-56B84807649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C59DC37-5B42-494D-B229-722DE404AE44}"/>
              </a:ext>
            </a:extLst>
          </p:cNvPr>
          <p:cNvSpPr>
            <a:spLocks noGrp="1"/>
          </p:cNvSpPr>
          <p:nvPr>
            <p:ph type="dt" sz="half" idx="2"/>
          </p:nvPr>
        </p:nvSpPr>
        <p:spPr/>
        <p:txBody>
          <a:bodyPr/>
          <a:lstStyle/>
          <a:p>
            <a:r>
              <a:rPr lang="en-US" dirty="0"/>
              <a:t>July 2024</a:t>
            </a:r>
          </a:p>
        </p:txBody>
      </p:sp>
      <p:graphicFrame>
        <p:nvGraphicFramePr>
          <p:cNvPr id="8" name="Table 7">
            <a:extLst>
              <a:ext uri="{FF2B5EF4-FFF2-40B4-BE49-F238E27FC236}">
                <a16:creationId xmlns:a16="http://schemas.microsoft.com/office/drawing/2014/main" id="{A65C4BDE-FDD9-423B-93B8-3477E5DAABDD}"/>
              </a:ext>
            </a:extLst>
          </p:cNvPr>
          <p:cNvGraphicFramePr>
            <a:graphicFrameLocks noGrp="1"/>
          </p:cNvGraphicFramePr>
          <p:nvPr>
            <p:extLst>
              <p:ext uri="{D42A27DB-BD31-4B8C-83A1-F6EECF244321}">
                <p14:modId xmlns:p14="http://schemas.microsoft.com/office/powerpoint/2010/main" val="2734266152"/>
              </p:ext>
            </p:extLst>
          </p:nvPr>
        </p:nvGraphicFramePr>
        <p:xfrm>
          <a:off x="264695" y="1112450"/>
          <a:ext cx="11089106" cy="5708786"/>
        </p:xfrm>
        <a:graphic>
          <a:graphicData uri="http://schemas.openxmlformats.org/drawingml/2006/table">
            <a:tbl>
              <a:tblPr firstRow="1" bandRow="1">
                <a:tableStyleId>{5C22544A-7EE6-4342-B048-85BDC9FD1C3A}</a:tableStyleId>
              </a:tblPr>
              <a:tblGrid>
                <a:gridCol w="5544553">
                  <a:extLst>
                    <a:ext uri="{9D8B030D-6E8A-4147-A177-3AD203B41FA5}">
                      <a16:colId xmlns:a16="http://schemas.microsoft.com/office/drawing/2014/main" val="2451621220"/>
                    </a:ext>
                  </a:extLst>
                </a:gridCol>
                <a:gridCol w="5544553">
                  <a:extLst>
                    <a:ext uri="{9D8B030D-6E8A-4147-A177-3AD203B41FA5}">
                      <a16:colId xmlns:a16="http://schemas.microsoft.com/office/drawing/2014/main" val="3137184023"/>
                    </a:ext>
                  </a:extLst>
                </a:gridCol>
              </a:tblGrid>
              <a:tr h="930443">
                <a:tc gridSpan="2">
                  <a:txBody>
                    <a:bodyPr/>
                    <a:lstStyle/>
                    <a:p>
                      <a:pPr algn="ctr"/>
                      <a:r>
                        <a:rPr lang="en-US" sz="2000" b="1" kern="1200" dirty="0">
                          <a:solidFill>
                            <a:schemeClr val="tx1"/>
                          </a:solidFill>
                          <a:effectLst/>
                          <a:latin typeface="+mn-lt"/>
                          <a:ea typeface="+mn-ea"/>
                          <a:cs typeface="+mn-cs"/>
                        </a:rPr>
                        <a:t>First visit with a new patient who has a new HIV diagnosis and is NOT taking ART</a:t>
                      </a:r>
                    </a:p>
                    <a:p>
                      <a:pPr algn="ctr"/>
                      <a:r>
                        <a:rPr lang="en-US" sz="2000" b="0" i="1" kern="1200" dirty="0">
                          <a:solidFill>
                            <a:schemeClr val="tx1"/>
                          </a:solidFill>
                          <a:effectLst/>
                          <a:latin typeface="+mn-lt"/>
                          <a:ea typeface="+mn-ea"/>
                          <a:cs typeface="+mn-cs"/>
                        </a:rPr>
                        <a:t>Note: Treat or refer for emergency care when a patient has red flag symptoms, e.g., fevers, dyspnea, severe headaches, mental status changes.</a:t>
                      </a:r>
                      <a:endParaRPr lang="en-US" sz="2000" b="0" dirty="0">
                        <a:solidFill>
                          <a:schemeClr val="tx1"/>
                        </a:solidFill>
                      </a:endParaRPr>
                    </a:p>
                  </a:txBody>
                  <a:tcPr>
                    <a:solidFill>
                      <a:srgbClr val="C2ABDD"/>
                    </a:solidFill>
                  </a:tcPr>
                </a:tc>
                <a:tc hMerge="1">
                  <a:txBody>
                    <a:bodyPr/>
                    <a:lstStyle/>
                    <a:p>
                      <a:endParaRPr lang="en-US" dirty="0"/>
                    </a:p>
                  </a:txBody>
                  <a:tcPr>
                    <a:solidFill>
                      <a:srgbClr val="523178"/>
                    </a:solidFill>
                  </a:tcPr>
                </a:tc>
                <a:extLst>
                  <a:ext uri="{0D108BD9-81ED-4DB2-BD59-A6C34878D82A}">
                    <a16:rowId xmlns:a16="http://schemas.microsoft.com/office/drawing/2014/main" val="2807075472"/>
                  </a:ext>
                </a:extLst>
              </a:tr>
              <a:tr h="479319">
                <a:tc>
                  <a:txBody>
                    <a:bodyPr/>
                    <a:lstStyle/>
                    <a:p>
                      <a:pPr algn="ctr"/>
                      <a:r>
                        <a:rPr lang="en-US" sz="2800" dirty="0">
                          <a:solidFill>
                            <a:srgbClr val="523178"/>
                          </a:solidFill>
                          <a:sym typeface="Wingdings" panose="05000000000000000000" pitchFamily="2" charset="2"/>
                        </a:rPr>
                        <a:t></a:t>
                      </a:r>
                      <a:endParaRPr lang="en-US" sz="2800" dirty="0">
                        <a:solidFill>
                          <a:srgbClr val="523178"/>
                        </a:solidFill>
                      </a:endParaRP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523178"/>
                          </a:solidFill>
                          <a:sym typeface="Wingdings" panose="05000000000000000000" pitchFamily="2" charset="2"/>
                        </a:rPr>
                        <a:t></a:t>
                      </a:r>
                      <a:endParaRPr lang="en-US" sz="2800" dirty="0">
                        <a:solidFill>
                          <a:srgbClr val="523178"/>
                        </a:solidFill>
                      </a:endParaRPr>
                    </a:p>
                  </a:txBody>
                  <a:tcPr>
                    <a:noFill/>
                  </a:tcPr>
                </a:tc>
                <a:extLst>
                  <a:ext uri="{0D108BD9-81ED-4DB2-BD59-A6C34878D82A}">
                    <a16:rowId xmlns:a16="http://schemas.microsoft.com/office/drawing/2014/main" val="1463793091"/>
                  </a:ext>
                </a:extLst>
              </a:tr>
              <a:tr h="2619808">
                <a:tc>
                  <a:txBody>
                    <a:bodyPr/>
                    <a:lstStyle/>
                    <a:p>
                      <a:pPr>
                        <a:spcBef>
                          <a:spcPts val="600"/>
                        </a:spcBef>
                        <a:spcAft>
                          <a:spcPts val="600"/>
                        </a:spcAft>
                      </a:pPr>
                      <a:r>
                        <a:rPr lang="en-US" sz="1800" b="1" kern="1200" dirty="0">
                          <a:solidFill>
                            <a:schemeClr val="tx1"/>
                          </a:solidFill>
                          <a:effectLst/>
                          <a:latin typeface="+mn-lt"/>
                          <a:ea typeface="+mn-ea"/>
                          <a:cs typeface="+mn-cs"/>
                        </a:rPr>
                        <a:t>Confirmed HIV diagnosis:</a:t>
                      </a:r>
                      <a:endParaRPr lang="en-US" sz="1800" kern="1200" dirty="0">
                        <a:solidFill>
                          <a:schemeClr val="tx1"/>
                        </a:solidFill>
                        <a:effectLst/>
                        <a:latin typeface="+mn-lt"/>
                        <a:ea typeface="+mn-ea"/>
                        <a:cs typeface="+mn-cs"/>
                      </a:endParaRPr>
                    </a:p>
                    <a:p>
                      <a:pPr marL="182880" lvl="0" indent="-182880">
                        <a:spcBef>
                          <a:spcPts val="600"/>
                        </a:spcBef>
                        <a:spcAft>
                          <a:spcPts val="600"/>
                        </a:spcAft>
                        <a:buFont typeface="Arial" panose="020B0604020202020204" pitchFamily="34" charset="0"/>
                        <a:buChar char="•"/>
                      </a:pPr>
                      <a:r>
                        <a:rPr lang="en-US" sz="1800" u="none" kern="1200" dirty="0">
                          <a:solidFill>
                            <a:schemeClr val="tx1"/>
                          </a:solidFill>
                          <a:effectLst/>
                          <a:latin typeface="+mn-lt"/>
                          <a:ea typeface="+mn-ea"/>
                          <a:cs typeface="+mn-cs"/>
                        </a:rPr>
                        <a:t>Assess HIV treatment readiness and facilitate </a:t>
                      </a:r>
                      <a:r>
                        <a:rPr lang="en-US" sz="1800" i="0" u="none" strike="noStrike" kern="1200" dirty="0">
                          <a:solidFill>
                            <a:schemeClr val="tx1"/>
                          </a:solidFill>
                          <a:effectLst/>
                          <a:latin typeface="+mn-lt"/>
                          <a:ea typeface="+mn-ea"/>
                          <a:cs typeface="+mn-cs"/>
                        </a:rPr>
                        <a:t>shared decision-making</a:t>
                      </a:r>
                      <a:r>
                        <a:rPr lang="en-US" sz="1800" u="none" kern="1200" dirty="0">
                          <a:solidFill>
                            <a:schemeClr val="tx1"/>
                          </a:solidFill>
                          <a:effectLst/>
                          <a:latin typeface="+mn-lt"/>
                          <a:ea typeface="+mn-ea"/>
                          <a:cs typeface="+mn-cs"/>
                        </a:rPr>
                        <a:t> regarding ART (see NYSDOH AI </a:t>
                      </a:r>
                      <a:r>
                        <a:rPr lang="en-US" sz="1800" i="0" u="none" kern="1200" dirty="0">
                          <a:solidFill>
                            <a:schemeClr val="tx1"/>
                          </a:solidFill>
                          <a:effectLst/>
                          <a:latin typeface="+mn-lt"/>
                          <a:ea typeface="+mn-ea"/>
                          <a:cs typeface="+mn-cs"/>
                        </a:rPr>
                        <a:t>Rapid ART Initiation &gt; Benefits and Risks of ART</a:t>
                      </a:r>
                      <a:r>
                        <a:rPr lang="en-US" sz="1800" u="none" kern="1200" dirty="0">
                          <a:solidFill>
                            <a:schemeClr val="tx1"/>
                          </a:solidFill>
                          <a:effectLst/>
                          <a:latin typeface="+mn-lt"/>
                          <a:ea typeface="+mn-ea"/>
                          <a:cs typeface="+mn-cs"/>
                        </a:rPr>
                        <a:t>)</a:t>
                      </a:r>
                    </a:p>
                    <a:p>
                      <a:pPr marL="182880" lvl="0" indent="-182880">
                        <a:spcBef>
                          <a:spcPts val="600"/>
                        </a:spcBef>
                        <a:spcAft>
                          <a:spcPts val="600"/>
                        </a:spcAft>
                        <a:buFont typeface="Arial" panose="020B0604020202020204" pitchFamily="34" charset="0"/>
                        <a:buChar char="•"/>
                      </a:pPr>
                      <a:r>
                        <a:rPr lang="en-US" sz="1800" u="none" kern="1200" dirty="0">
                          <a:solidFill>
                            <a:schemeClr val="tx1"/>
                          </a:solidFill>
                          <a:effectLst/>
                          <a:latin typeface="+mn-lt"/>
                          <a:ea typeface="+mn-ea"/>
                          <a:cs typeface="+mn-cs"/>
                        </a:rPr>
                        <a:t>Recommend and offer </a:t>
                      </a:r>
                      <a:r>
                        <a:rPr lang="en-US" sz="1800" i="0" u="none" kern="1200" dirty="0">
                          <a:solidFill>
                            <a:schemeClr val="tx1"/>
                          </a:solidFill>
                          <a:effectLst/>
                          <a:latin typeface="+mn-lt"/>
                          <a:ea typeface="+mn-ea"/>
                          <a:cs typeface="+mn-cs"/>
                        </a:rPr>
                        <a:t>same-day or rapid ART</a:t>
                      </a:r>
                      <a:endParaRPr lang="en-US" sz="1800" u="none" kern="1200" dirty="0">
                        <a:solidFill>
                          <a:schemeClr val="tx1"/>
                        </a:solidFill>
                        <a:effectLst/>
                        <a:latin typeface="+mn-lt"/>
                        <a:ea typeface="+mn-ea"/>
                        <a:cs typeface="+mn-cs"/>
                      </a:endParaRPr>
                    </a:p>
                    <a:p>
                      <a:pPr marL="182880" indent="-182880">
                        <a:spcBef>
                          <a:spcPts val="600"/>
                        </a:spcBef>
                        <a:spcAft>
                          <a:spcPts val="600"/>
                        </a:spcAft>
                        <a:buFont typeface="Arial" panose="020B0604020202020204" pitchFamily="34" charset="0"/>
                        <a:buChar char="•"/>
                      </a:pPr>
                      <a:r>
                        <a:rPr lang="en-US" sz="1800" b="1" u="none" kern="1200" dirty="0">
                          <a:solidFill>
                            <a:schemeClr val="tx1"/>
                          </a:solidFill>
                          <a:effectLst/>
                          <a:latin typeface="+mn-lt"/>
                          <a:ea typeface="+mn-ea"/>
                          <a:cs typeface="+mn-cs"/>
                        </a:rPr>
                        <a:t>If the patient is not ready to start ART:</a:t>
                      </a:r>
                      <a:r>
                        <a:rPr lang="en-US" sz="1800" u="none" kern="1200" dirty="0">
                          <a:solidFill>
                            <a:schemeClr val="tx1"/>
                          </a:solidFill>
                          <a:effectLst/>
                          <a:latin typeface="+mn-lt"/>
                          <a:ea typeface="+mn-ea"/>
                          <a:cs typeface="+mn-cs"/>
                        </a:rPr>
                        <a:t> Schedule a return visit within 1 week to allow the patient time to process the new diagnosis, then recall as needed to reassess treatment readiness</a:t>
                      </a:r>
                      <a:endParaRPr lang="en-US" sz="1800" u="none" dirty="0">
                        <a:solidFill>
                          <a:schemeClr val="tx1"/>
                        </a:solidFill>
                        <a:effectLst/>
                        <a:latin typeface="+mn-lt"/>
                        <a:ea typeface="Merriweather Sans Light" pitchFamily="2" charset="0"/>
                        <a:cs typeface="Merriweather Sans Light" pitchFamily="2" charset="0"/>
                      </a:endParaRPr>
                    </a:p>
                  </a:txBody>
                  <a:tcPr marL="68580" marR="68580" marT="0" marB="0">
                    <a:solidFill>
                      <a:srgbClr val="DFD3ED"/>
                    </a:solidFill>
                  </a:tcPr>
                </a:tc>
                <a:tc>
                  <a:txBody>
                    <a:bodyPr/>
                    <a:lstStyle/>
                    <a:p>
                      <a:pPr>
                        <a:spcAft>
                          <a:spcPts val="600"/>
                        </a:spcAft>
                      </a:pPr>
                      <a:r>
                        <a:rPr lang="en-US" sz="1800" b="1" kern="1200" dirty="0">
                          <a:solidFill>
                            <a:schemeClr val="tx1"/>
                          </a:solidFill>
                          <a:effectLst/>
                          <a:latin typeface="+mn-lt"/>
                          <a:ea typeface="+mn-ea"/>
                          <a:cs typeface="+mn-cs"/>
                        </a:rPr>
                        <a:t>Unconfirmed HIV diagnosis:</a:t>
                      </a:r>
                      <a:endParaRPr lang="en-US" sz="1800" kern="1200" dirty="0">
                        <a:solidFill>
                          <a:schemeClr val="tx1"/>
                        </a:solidFill>
                        <a:effectLst/>
                        <a:latin typeface="+mn-lt"/>
                        <a:ea typeface="+mn-ea"/>
                        <a:cs typeface="+mn-cs"/>
                      </a:endParaRPr>
                    </a:p>
                    <a:p>
                      <a:pPr marL="182880" lvl="0" indent="-182880">
                        <a:buFont typeface="Arial" panose="020B0604020202020204" pitchFamily="34" charset="0"/>
                        <a:buChar char="•"/>
                      </a:pPr>
                      <a:r>
                        <a:rPr lang="en-US" sz="1800" kern="1200" dirty="0">
                          <a:solidFill>
                            <a:schemeClr val="dk1"/>
                          </a:solidFill>
                          <a:effectLst/>
                          <a:latin typeface="+mn-lt"/>
                          <a:ea typeface="+mn-ea"/>
                          <a:cs typeface="+mn-cs"/>
                        </a:rPr>
                        <a:t>Explain the diagnosis confirmation process and order </a:t>
                      </a:r>
                      <a:r>
                        <a:rPr lang="en-US" sz="1800" u="none" kern="1200" dirty="0">
                          <a:solidFill>
                            <a:schemeClr val="dk1"/>
                          </a:solidFill>
                          <a:effectLst/>
                          <a:latin typeface="+mn-lt"/>
                          <a:ea typeface="+mn-ea"/>
                          <a:cs typeface="+mn-cs"/>
                        </a:rPr>
                        <a:t>confirmatory HIV testing; see the standard HIV testing algorithm</a:t>
                      </a:r>
                    </a:p>
                    <a:p>
                      <a:pPr marL="182880" lvl="0" indent="-182880">
                        <a:buFont typeface="Arial" panose="020B0604020202020204" pitchFamily="34" charset="0"/>
                        <a:buChar char="•"/>
                      </a:pPr>
                      <a:r>
                        <a:rPr lang="en-US" sz="1800" u="none" kern="1200" dirty="0">
                          <a:solidFill>
                            <a:schemeClr val="dk1"/>
                          </a:solidFill>
                          <a:effectLst/>
                          <a:latin typeface="+mn-lt"/>
                          <a:ea typeface="+mn-ea"/>
                          <a:cs typeface="+mn-cs"/>
                        </a:rPr>
                        <a:t>Assess HIV treatment readiness, recommend and facilitate shared decision-making regarding same-day or rapid ART; discuss harm reduction, including transmission prevention</a:t>
                      </a:r>
                    </a:p>
                    <a:p>
                      <a:pPr marL="182880" indent="-182880">
                        <a:buFont typeface="Arial" panose="020B0604020202020204" pitchFamily="34" charset="0"/>
                        <a:buChar char="•"/>
                      </a:pPr>
                      <a:r>
                        <a:rPr lang="en-US" sz="1800" u="none" kern="1200" dirty="0">
                          <a:solidFill>
                            <a:schemeClr val="dk1"/>
                          </a:solidFill>
                          <a:effectLst/>
                          <a:latin typeface="+mn-lt"/>
                          <a:ea typeface="+mn-ea"/>
                          <a:cs typeface="+mn-cs"/>
                        </a:rPr>
                        <a:t>If the patient is taking PrEP, manage per the recommendations in the NYSDOH AI guideline PrEP to Prevent HIV and Promote Sexual Health</a:t>
                      </a:r>
                      <a:endParaRPr lang="en-US" sz="1800" u="none" dirty="0">
                        <a:solidFill>
                          <a:schemeClr val="tx1"/>
                        </a:solidFill>
                      </a:endParaRPr>
                    </a:p>
                  </a:txBody>
                  <a:tcPr>
                    <a:solidFill>
                      <a:srgbClr val="F5F1F9"/>
                    </a:solidFill>
                  </a:tcPr>
                </a:tc>
                <a:extLst>
                  <a:ext uri="{0D108BD9-81ED-4DB2-BD59-A6C34878D82A}">
                    <a16:rowId xmlns:a16="http://schemas.microsoft.com/office/drawing/2014/main" val="667067045"/>
                  </a:ext>
                </a:extLst>
              </a:tr>
              <a:tr h="9996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523178"/>
                          </a:solidFill>
                          <a:sym typeface="Wingdings" panose="05000000000000000000" pitchFamily="2" charset="2"/>
                        </a:rPr>
                        <a:t></a:t>
                      </a:r>
                      <a:endParaRPr lang="en-US" sz="2800" dirty="0">
                        <a:solidFill>
                          <a:srgbClr val="523178"/>
                        </a:solidFill>
                      </a:endParaRP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523178"/>
                          </a:solidFill>
                          <a:sym typeface="Wingdings" panose="05000000000000000000" pitchFamily="2" charset="2"/>
                        </a:rPr>
                        <a:t></a:t>
                      </a:r>
                      <a:endParaRPr lang="en-US" sz="2800" dirty="0">
                        <a:solidFill>
                          <a:srgbClr val="523178"/>
                        </a:solidFill>
                      </a:endParaRPr>
                    </a:p>
                  </a:txBody>
                  <a:tcPr>
                    <a:noFill/>
                  </a:tcPr>
                </a:tc>
                <a:extLst>
                  <a:ext uri="{0D108BD9-81ED-4DB2-BD59-A6C34878D82A}">
                    <a16:rowId xmlns:a16="http://schemas.microsoft.com/office/drawing/2014/main" val="2608071604"/>
                  </a:ext>
                </a:extLst>
              </a:tr>
            </a:tbl>
          </a:graphicData>
        </a:graphic>
      </p:graphicFrame>
    </p:spTree>
    <p:extLst>
      <p:ext uri="{BB962C8B-B14F-4D97-AF65-F5344CB8AC3E}">
        <p14:creationId xmlns:p14="http://schemas.microsoft.com/office/powerpoint/2010/main" val="2180312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4E366-2DC4-48BA-A81B-08892A945D09}"/>
              </a:ext>
            </a:extLst>
          </p:cNvPr>
          <p:cNvSpPr>
            <a:spLocks noGrp="1"/>
          </p:cNvSpPr>
          <p:nvPr>
            <p:ph type="title"/>
          </p:nvPr>
        </p:nvSpPr>
        <p:spPr>
          <a:xfrm>
            <a:off x="264695" y="156952"/>
            <a:ext cx="10072674" cy="473127"/>
          </a:xfrm>
        </p:spPr>
        <p:txBody>
          <a:bodyPr>
            <a:noAutofit/>
          </a:bodyPr>
          <a:lstStyle/>
          <a:p>
            <a:r>
              <a:rPr lang="en-US" sz="3600" dirty="0">
                <a:effectLst/>
              </a:rPr>
              <a:t>Flowchart 1, </a:t>
            </a:r>
            <a:r>
              <a:rPr lang="en-US" sz="2800" b="0" i="1" dirty="0">
                <a:effectLst/>
              </a:rPr>
              <a:t>continued</a:t>
            </a:r>
            <a:endParaRPr lang="en-US" sz="3600" b="0" i="1" dirty="0"/>
          </a:p>
        </p:txBody>
      </p:sp>
      <p:sp>
        <p:nvSpPr>
          <p:cNvPr id="6" name="Date Placeholder 5">
            <a:extLst>
              <a:ext uri="{FF2B5EF4-FFF2-40B4-BE49-F238E27FC236}">
                <a16:creationId xmlns:a16="http://schemas.microsoft.com/office/drawing/2014/main" id="{AC59DC37-5B42-494D-B229-722DE404AE44}"/>
              </a:ext>
            </a:extLst>
          </p:cNvPr>
          <p:cNvSpPr>
            <a:spLocks noGrp="1"/>
          </p:cNvSpPr>
          <p:nvPr>
            <p:ph type="dt" sz="half" idx="2"/>
          </p:nvPr>
        </p:nvSpPr>
        <p:spPr/>
        <p:txBody>
          <a:bodyPr/>
          <a:lstStyle/>
          <a:p>
            <a:r>
              <a:rPr lang="en-US" dirty="0"/>
              <a:t>July 2024</a:t>
            </a:r>
          </a:p>
        </p:txBody>
      </p:sp>
      <p:graphicFrame>
        <p:nvGraphicFramePr>
          <p:cNvPr id="8" name="Table 7">
            <a:extLst>
              <a:ext uri="{FF2B5EF4-FFF2-40B4-BE49-F238E27FC236}">
                <a16:creationId xmlns:a16="http://schemas.microsoft.com/office/drawing/2014/main" id="{A65C4BDE-FDD9-423B-93B8-3477E5DAABDD}"/>
              </a:ext>
            </a:extLst>
          </p:cNvPr>
          <p:cNvGraphicFramePr>
            <a:graphicFrameLocks noGrp="1"/>
          </p:cNvGraphicFramePr>
          <p:nvPr>
            <p:extLst>
              <p:ext uri="{D42A27DB-BD31-4B8C-83A1-F6EECF244321}">
                <p14:modId xmlns:p14="http://schemas.microsoft.com/office/powerpoint/2010/main" val="515078902"/>
              </p:ext>
            </p:extLst>
          </p:nvPr>
        </p:nvGraphicFramePr>
        <p:xfrm>
          <a:off x="264695" y="701040"/>
          <a:ext cx="11662610" cy="6055360"/>
        </p:xfrm>
        <a:graphic>
          <a:graphicData uri="http://schemas.openxmlformats.org/drawingml/2006/table">
            <a:tbl>
              <a:tblPr firstRow="1" bandRow="1">
                <a:tableStyleId>{5C22544A-7EE6-4342-B048-85BDC9FD1C3A}</a:tableStyleId>
              </a:tblPr>
              <a:tblGrid>
                <a:gridCol w="6315719">
                  <a:extLst>
                    <a:ext uri="{9D8B030D-6E8A-4147-A177-3AD203B41FA5}">
                      <a16:colId xmlns:a16="http://schemas.microsoft.com/office/drawing/2014/main" val="2451621220"/>
                    </a:ext>
                  </a:extLst>
                </a:gridCol>
                <a:gridCol w="2612572">
                  <a:extLst>
                    <a:ext uri="{9D8B030D-6E8A-4147-A177-3AD203B41FA5}">
                      <a16:colId xmlns:a16="http://schemas.microsoft.com/office/drawing/2014/main" val="3137184023"/>
                    </a:ext>
                  </a:extLst>
                </a:gridCol>
                <a:gridCol w="2734319">
                  <a:extLst>
                    <a:ext uri="{9D8B030D-6E8A-4147-A177-3AD203B41FA5}">
                      <a16:colId xmlns:a16="http://schemas.microsoft.com/office/drawing/2014/main" val="1475534198"/>
                    </a:ext>
                  </a:extLst>
                </a:gridCol>
              </a:tblGrid>
              <a:tr h="286277">
                <a:tc gridSpan="3">
                  <a:txBody>
                    <a:bodyPr/>
                    <a:lstStyle/>
                    <a:p>
                      <a:pPr algn="l"/>
                      <a:r>
                        <a:rPr lang="en-US" sz="1800" b="1" kern="1200" dirty="0">
                          <a:solidFill>
                            <a:schemeClr val="tx1"/>
                          </a:solidFill>
                          <a:effectLst/>
                          <a:latin typeface="+mn-lt"/>
                          <a:ea typeface="+mn-ea"/>
                          <a:cs typeface="+mn-cs"/>
                        </a:rPr>
                        <a:t>All patients: </a:t>
                      </a:r>
                      <a:endParaRPr lang="en-US" sz="1800" b="0" dirty="0">
                        <a:solidFill>
                          <a:schemeClr val="tx1"/>
                        </a:solidFill>
                      </a:endParaRPr>
                    </a:p>
                  </a:txBody>
                  <a:tcPr>
                    <a:solidFill>
                      <a:srgbClr val="C2ABDD"/>
                    </a:solidFill>
                  </a:tcPr>
                </a:tc>
                <a:tc hMerge="1">
                  <a:txBody>
                    <a:bodyPr/>
                    <a:lstStyle/>
                    <a:p>
                      <a:endParaRPr lang="en-US" dirty="0"/>
                    </a:p>
                  </a:txBody>
                  <a:tcPr>
                    <a:solidFill>
                      <a:srgbClr val="523178"/>
                    </a:solidFill>
                  </a:tcPr>
                </a:tc>
                <a:tc hMerge="1">
                  <a:txBody>
                    <a:bodyPr/>
                    <a:lstStyle/>
                    <a:p>
                      <a:pPr algn="l"/>
                      <a:endParaRPr lang="en-US" sz="2000" b="0" dirty="0">
                        <a:solidFill>
                          <a:schemeClr val="tx1"/>
                        </a:solidFill>
                      </a:endParaRPr>
                    </a:p>
                  </a:txBody>
                  <a:tcPr>
                    <a:solidFill>
                      <a:srgbClr val="C2ABDD"/>
                    </a:solidFill>
                  </a:tcPr>
                </a:tc>
                <a:extLst>
                  <a:ext uri="{0D108BD9-81ED-4DB2-BD59-A6C34878D82A}">
                    <a16:rowId xmlns:a16="http://schemas.microsoft.com/office/drawing/2014/main" val="2807075472"/>
                  </a:ext>
                </a:extLst>
              </a:tr>
              <a:tr h="4127163">
                <a:tc>
                  <a:txBody>
                    <a:bodyPr/>
                    <a:lstStyle/>
                    <a:p>
                      <a:pPr marL="0" marR="0">
                        <a:spcBef>
                          <a:spcPts val="100"/>
                        </a:spcBef>
                        <a:spcAft>
                          <a:spcPts val="100"/>
                        </a:spcAft>
                      </a:pPr>
                      <a:r>
                        <a:rPr lang="en-US" sz="1600" b="1" dirty="0">
                          <a:solidFill>
                            <a:srgbClr val="000000"/>
                          </a:solidFill>
                          <a:effectLst/>
                          <a:latin typeface="+mn-lt"/>
                          <a:ea typeface="Merriweather Sans Light" pitchFamily="2" charset="0"/>
                          <a:cs typeface="Merriweather Sans Light" pitchFamily="2" charset="0"/>
                        </a:rPr>
                        <a:t>Obtain:</a:t>
                      </a:r>
                      <a:endParaRPr lang="en-US" sz="1600" dirty="0">
                        <a:effectLst/>
                        <a:latin typeface="+mn-lt"/>
                        <a:ea typeface="Calibri" panose="020F0502020204030204" pitchFamily="34" charset="0"/>
                      </a:endParaRPr>
                    </a:p>
                    <a:p>
                      <a:pPr marL="182880" marR="0" lvl="0" indent="-182880">
                        <a:spcBef>
                          <a:spcPts val="100"/>
                        </a:spcBef>
                        <a:spcAft>
                          <a:spcPts val="100"/>
                        </a:spcAft>
                        <a:buSzPct val="100000"/>
                        <a:buFont typeface="Arial" panose="020B0604020202020204" pitchFamily="34" charset="0"/>
                        <a:buChar char="•"/>
                      </a:pPr>
                      <a:r>
                        <a:rPr lang="en-US" sz="1600" u="none" dirty="0">
                          <a:solidFill>
                            <a:schemeClr val="tx1"/>
                          </a:solidFill>
                          <a:effectLst/>
                          <a:latin typeface="+mn-lt"/>
                          <a:ea typeface="Merriweather Sans Light" pitchFamily="2" charset="0"/>
                          <a:cs typeface="Merriweather Sans Light" pitchFamily="2" charset="0"/>
                        </a:rPr>
                        <a:t>Pronoun(s) and gender identity</a:t>
                      </a:r>
                    </a:p>
                    <a:p>
                      <a:pPr marL="182880" marR="0" lvl="0" indent="-182880">
                        <a:spcBef>
                          <a:spcPts val="100"/>
                        </a:spcBef>
                        <a:spcAft>
                          <a:spcPts val="100"/>
                        </a:spcAft>
                        <a:buSzPct val="100000"/>
                        <a:buFont typeface="Arial" panose="020B0604020202020204" pitchFamily="34" charset="0"/>
                        <a:buChar char="•"/>
                      </a:pPr>
                      <a:r>
                        <a:rPr lang="en-US" sz="1600" u="none" dirty="0">
                          <a:solidFill>
                            <a:schemeClr val="tx1"/>
                          </a:solidFill>
                          <a:effectLst/>
                          <a:latin typeface="+mn-lt"/>
                          <a:ea typeface="Merriweather Sans Light" pitchFamily="2" charset="0"/>
                          <a:cs typeface="Merriweather Sans Light" pitchFamily="2" charset="0"/>
                        </a:rPr>
                        <a:t>Patient concerns and goals</a:t>
                      </a:r>
                    </a:p>
                    <a:p>
                      <a:pPr marL="182880" marR="0" lvl="0" indent="-182880">
                        <a:spcBef>
                          <a:spcPts val="100"/>
                        </a:spcBef>
                        <a:spcAft>
                          <a:spcPts val="100"/>
                        </a:spcAft>
                        <a:buSzPct val="100000"/>
                        <a:buFont typeface="Arial" panose="020B0604020202020204" pitchFamily="34" charset="0"/>
                        <a:buChar char="•"/>
                      </a:pPr>
                      <a:r>
                        <a:rPr lang="en-US" sz="1600" u="none" spc="-20" dirty="0">
                          <a:solidFill>
                            <a:schemeClr val="tx1"/>
                          </a:solidFill>
                          <a:effectLst/>
                          <a:latin typeface="+mn-lt"/>
                          <a:ea typeface="Merriweather Sans Light" pitchFamily="2" charset="0"/>
                          <a:cs typeface="Merriweather Sans Light" pitchFamily="2" charset="0"/>
                        </a:rPr>
                        <a:t>Standard medical, surgical, and family histories</a:t>
                      </a:r>
                      <a:endParaRPr lang="en-US" sz="1600" u="none" dirty="0">
                        <a:solidFill>
                          <a:schemeClr val="tx1"/>
                        </a:solidFill>
                        <a:effectLst/>
                        <a:latin typeface="+mn-lt"/>
                        <a:ea typeface="Merriweather Sans Light" pitchFamily="2" charset="0"/>
                        <a:cs typeface="Merriweather Sans Light" pitchFamily="2" charset="0"/>
                      </a:endParaRPr>
                    </a:p>
                    <a:p>
                      <a:pPr marL="182880" marR="0" lvl="0" indent="-182880">
                        <a:spcBef>
                          <a:spcPts val="100"/>
                        </a:spcBef>
                        <a:spcAft>
                          <a:spcPts val="100"/>
                        </a:spcAft>
                        <a:buSzPct val="100000"/>
                        <a:buFont typeface="Arial" panose="020B0604020202020204" pitchFamily="34" charset="0"/>
                        <a:buChar char="•"/>
                      </a:pPr>
                      <a:r>
                        <a:rPr lang="en-US" sz="1600" u="none" dirty="0">
                          <a:solidFill>
                            <a:schemeClr val="tx1"/>
                          </a:solidFill>
                          <a:effectLst/>
                          <a:latin typeface="+mn-lt"/>
                          <a:ea typeface="Merriweather Sans Light" pitchFamily="2" charset="0"/>
                          <a:cs typeface="Merriweather Sans Light" pitchFamily="2" charset="0"/>
                        </a:rPr>
                        <a:t>Standard ROS and physical exam, including sex organ inventory</a:t>
                      </a:r>
                    </a:p>
                    <a:p>
                      <a:pPr marL="182880" marR="0" lvl="0" indent="-182880">
                        <a:spcBef>
                          <a:spcPts val="100"/>
                        </a:spcBef>
                        <a:spcAft>
                          <a:spcPts val="100"/>
                        </a:spcAft>
                        <a:buSzPct val="100000"/>
                        <a:buFont typeface="Arial" panose="020B0604020202020204" pitchFamily="34" charset="0"/>
                        <a:buChar char="•"/>
                      </a:pPr>
                      <a:r>
                        <a:rPr lang="en-US" sz="1600" u="none" dirty="0">
                          <a:solidFill>
                            <a:schemeClr val="tx1"/>
                          </a:solidFill>
                          <a:effectLst/>
                          <a:latin typeface="+mn-lt"/>
                          <a:ea typeface="Merriweather Sans Light" pitchFamily="2" charset="0"/>
                          <a:cs typeface="Merriweather Sans Light" pitchFamily="2" charset="0"/>
                        </a:rPr>
                        <a:t>Current medications; note potential </a:t>
                      </a:r>
                      <a:r>
                        <a:rPr lang="en-US" sz="1600" i="0" u="none" dirty="0">
                          <a:solidFill>
                            <a:schemeClr val="tx1"/>
                          </a:solidFill>
                          <a:effectLst/>
                          <a:latin typeface="+mn-lt"/>
                          <a:ea typeface="Merriweather Sans Light" pitchFamily="2" charset="0"/>
                          <a:cs typeface="Merriweather Sans Light" pitchFamily="2" charset="0"/>
                        </a:rPr>
                        <a:t>drug-drug interactions</a:t>
                      </a:r>
                      <a:endParaRPr lang="en-US" sz="1600" u="none" dirty="0">
                        <a:solidFill>
                          <a:schemeClr val="tx1"/>
                        </a:solidFill>
                        <a:effectLst/>
                        <a:latin typeface="+mn-lt"/>
                        <a:ea typeface="Merriweather Sans Light" pitchFamily="2" charset="0"/>
                        <a:cs typeface="Merriweather Sans Light" pitchFamily="2" charset="0"/>
                      </a:endParaRPr>
                    </a:p>
                    <a:p>
                      <a:pPr marL="182880" marR="0" lvl="0" indent="-182880">
                        <a:spcBef>
                          <a:spcPts val="100"/>
                        </a:spcBef>
                        <a:spcAft>
                          <a:spcPts val="100"/>
                        </a:spcAft>
                        <a:buSzPct val="100000"/>
                        <a:buFont typeface="Arial" panose="020B0604020202020204" pitchFamily="34" charset="0"/>
                        <a:buChar char="•"/>
                      </a:pPr>
                      <a:r>
                        <a:rPr lang="en-US" sz="1600" i="0" u="none" dirty="0">
                          <a:solidFill>
                            <a:schemeClr val="tx1"/>
                          </a:solidFill>
                          <a:effectLst/>
                          <a:latin typeface="+mn-lt"/>
                          <a:ea typeface="Merriweather Sans Light" pitchFamily="2" charset="0"/>
                          <a:cs typeface="Merriweather Sans Light" pitchFamily="2" charset="0"/>
                        </a:rPr>
                        <a:t>Immunization status</a:t>
                      </a:r>
                      <a:r>
                        <a:rPr lang="en-US" sz="1600" u="none" dirty="0">
                          <a:solidFill>
                            <a:schemeClr val="tx1"/>
                          </a:solidFill>
                          <a:effectLst/>
                          <a:latin typeface="+mn-lt"/>
                          <a:ea typeface="Merriweather Sans Light" pitchFamily="2" charset="0"/>
                          <a:cs typeface="Merriweather Sans Light" pitchFamily="2" charset="0"/>
                        </a:rPr>
                        <a:t> </a:t>
                      </a:r>
                    </a:p>
                    <a:p>
                      <a:pPr marL="0" marR="0">
                        <a:spcBef>
                          <a:spcPts val="100"/>
                        </a:spcBef>
                        <a:spcAft>
                          <a:spcPts val="100"/>
                        </a:spcAft>
                      </a:pPr>
                      <a:r>
                        <a:rPr lang="en-US" sz="1600" b="1" u="none" dirty="0">
                          <a:solidFill>
                            <a:schemeClr val="tx1"/>
                          </a:solidFill>
                          <a:effectLst/>
                          <a:latin typeface="+mn-lt"/>
                          <a:ea typeface="Merriweather Sans Light" pitchFamily="2" charset="0"/>
                          <a:cs typeface="Merriweather Sans Light" pitchFamily="2" charset="0"/>
                        </a:rPr>
                        <a:t>Provide counseling and patient education:</a:t>
                      </a:r>
                      <a:endParaRPr lang="en-US" sz="1600" u="none" dirty="0">
                        <a:solidFill>
                          <a:schemeClr val="tx1"/>
                        </a:solidFill>
                        <a:effectLst/>
                        <a:latin typeface="+mn-lt"/>
                        <a:ea typeface="Calibri" panose="020F0502020204030204" pitchFamily="34" charset="0"/>
                      </a:endParaRPr>
                    </a:p>
                    <a:p>
                      <a:pPr marL="182880" marR="0" lvl="0" indent="-182880">
                        <a:spcBef>
                          <a:spcPts val="100"/>
                        </a:spcBef>
                        <a:spcAft>
                          <a:spcPts val="100"/>
                        </a:spcAft>
                        <a:buSzPct val="75000"/>
                        <a:buFont typeface="Symbol" panose="05050102010706020507" pitchFamily="18" charset="2"/>
                        <a:buChar char=""/>
                      </a:pPr>
                      <a:r>
                        <a:rPr lang="en-US" sz="1600" u="none" spc="-20" dirty="0">
                          <a:solidFill>
                            <a:schemeClr val="tx1"/>
                          </a:solidFill>
                          <a:effectLst/>
                          <a:latin typeface="+mn-lt"/>
                          <a:ea typeface="Merriweather Sans Light" pitchFamily="2" charset="0"/>
                          <a:cs typeface="Merriweather Sans Light" pitchFamily="2" charset="0"/>
                        </a:rPr>
                        <a:t>ART options and benefits of ART, including rapid start and </a:t>
                      </a:r>
                      <a:r>
                        <a:rPr lang="en-US" sz="1600" i="0" u="none" spc="-20" dirty="0">
                          <a:solidFill>
                            <a:schemeClr val="tx1"/>
                          </a:solidFill>
                          <a:effectLst/>
                          <a:latin typeface="+mn-lt"/>
                          <a:ea typeface="Merriweather Sans Light" pitchFamily="2" charset="0"/>
                          <a:cs typeface="Merriweather Sans Light" pitchFamily="2" charset="0"/>
                        </a:rPr>
                        <a:t>U=U</a:t>
                      </a:r>
                      <a:endParaRPr lang="en-US" sz="1600" u="none" dirty="0">
                        <a:solidFill>
                          <a:schemeClr val="tx1"/>
                        </a:solidFill>
                        <a:effectLst/>
                        <a:latin typeface="+mn-lt"/>
                        <a:ea typeface="Merriweather Sans Light" pitchFamily="2" charset="0"/>
                        <a:cs typeface="Merriweather Sans Light" pitchFamily="2" charset="0"/>
                      </a:endParaRPr>
                    </a:p>
                    <a:p>
                      <a:pPr marL="182880" marR="0" lvl="0" indent="-182880" algn="l" defTabSz="914400" rtl="0" eaLnBrk="1" fontAlgn="auto" latinLnBrk="0" hangingPunct="1">
                        <a:lnSpc>
                          <a:spcPct val="100000"/>
                        </a:lnSpc>
                        <a:spcBef>
                          <a:spcPts val="100"/>
                        </a:spcBef>
                        <a:spcAft>
                          <a:spcPts val="100"/>
                        </a:spcAft>
                        <a:buClrTx/>
                        <a:buSzPct val="75000"/>
                        <a:buFont typeface="Symbol" panose="05050102010706020507" pitchFamily="18" charset="2"/>
                        <a:buChar char=""/>
                        <a:tabLst/>
                        <a:defRPr/>
                      </a:pPr>
                      <a:r>
                        <a:rPr lang="en-US" sz="1600" u="none" dirty="0">
                          <a:solidFill>
                            <a:schemeClr val="tx1"/>
                          </a:solidFill>
                          <a:effectLst/>
                          <a:latin typeface="+mn-lt"/>
                          <a:ea typeface="Merriweather Sans Light" pitchFamily="2" charset="0"/>
                          <a:cs typeface="Merriweather Sans Light" pitchFamily="2" charset="0"/>
                        </a:rPr>
                        <a:t>HIV transmission prevention (</a:t>
                      </a:r>
                      <a:r>
                        <a:rPr lang="en-US" sz="1600" kern="1200" dirty="0">
                          <a:solidFill>
                            <a:schemeClr val="dk1"/>
                          </a:solidFill>
                          <a:effectLst/>
                          <a:latin typeface="+mn-lt"/>
                          <a:ea typeface="+mn-ea"/>
                          <a:cs typeface="+mn-cs"/>
                        </a:rPr>
                        <a:t>ongoing discussion and education regarding HIV </a:t>
                      </a:r>
                      <a:r>
                        <a:rPr lang="en-US" sz="1600" u="none" kern="1200" dirty="0">
                          <a:solidFill>
                            <a:schemeClr val="dk1"/>
                          </a:solidFill>
                          <a:effectLst/>
                          <a:latin typeface="+mn-lt"/>
                          <a:ea typeface="+mn-ea"/>
                          <a:cs typeface="+mn-cs"/>
                        </a:rPr>
                        <a:t>disclosure, U=U, PrEP and PEP for sex partners, and harm reduction is recommended)</a:t>
                      </a:r>
                      <a:endParaRPr lang="en-US" sz="1600" u="none" dirty="0">
                        <a:solidFill>
                          <a:schemeClr val="tx1"/>
                        </a:solidFill>
                        <a:effectLst/>
                        <a:latin typeface="+mn-lt"/>
                        <a:ea typeface="Merriweather Sans Light" pitchFamily="2" charset="0"/>
                        <a:cs typeface="Merriweather Sans Light" pitchFamily="2" charset="0"/>
                      </a:endParaRPr>
                    </a:p>
                    <a:p>
                      <a:pPr marL="182880" marR="0" lvl="0" indent="-182880">
                        <a:spcBef>
                          <a:spcPts val="100"/>
                        </a:spcBef>
                        <a:spcAft>
                          <a:spcPts val="100"/>
                        </a:spcAft>
                        <a:buSzPct val="75000"/>
                        <a:buFont typeface="Symbol" panose="05050102010706020507" pitchFamily="18" charset="2"/>
                        <a:buChar char=""/>
                      </a:pPr>
                      <a:r>
                        <a:rPr lang="en-US" sz="1600" u="none" dirty="0">
                          <a:solidFill>
                            <a:schemeClr val="tx1"/>
                          </a:solidFill>
                          <a:effectLst/>
                          <a:latin typeface="+mn-lt"/>
                          <a:ea typeface="Merriweather Sans Light" pitchFamily="2" charset="0"/>
                          <a:cs typeface="Merriweather Sans Light" pitchFamily="2" charset="0"/>
                        </a:rPr>
                        <a:t>HIV disclosure status</a:t>
                      </a:r>
                    </a:p>
                    <a:p>
                      <a:pPr marL="182880" marR="0" lvl="0" indent="-182880">
                        <a:spcBef>
                          <a:spcPts val="100"/>
                        </a:spcBef>
                        <a:spcAft>
                          <a:spcPts val="100"/>
                        </a:spcAft>
                        <a:buSzPct val="75000"/>
                        <a:buFont typeface="Symbol" panose="05050102010706020507" pitchFamily="18" charset="2"/>
                        <a:buChar char=""/>
                      </a:pPr>
                      <a:r>
                        <a:rPr lang="en-US" sz="1600" u="none" dirty="0">
                          <a:solidFill>
                            <a:schemeClr val="tx1"/>
                          </a:solidFill>
                          <a:effectLst/>
                          <a:latin typeface="+mn-lt"/>
                          <a:ea typeface="Merriweather Sans Light" pitchFamily="2" charset="0"/>
                          <a:cs typeface="Merriweather Sans Light" pitchFamily="2" charset="0"/>
                        </a:rPr>
                        <a:t>Age-, sex-, and risk-based </a:t>
                      </a:r>
                      <a:r>
                        <a:rPr lang="en-US" sz="1600" i="0" u="none" dirty="0">
                          <a:solidFill>
                            <a:schemeClr val="tx1"/>
                          </a:solidFill>
                          <a:effectLst/>
                          <a:latin typeface="+mn-lt"/>
                          <a:ea typeface="Merriweather Sans Light" pitchFamily="2" charset="0"/>
                          <a:cs typeface="Merriweather Sans Light" pitchFamily="2" charset="0"/>
                        </a:rPr>
                        <a:t>screening</a:t>
                      </a:r>
                      <a:r>
                        <a:rPr lang="en-US" sz="1600" u="none" dirty="0">
                          <a:solidFill>
                            <a:schemeClr val="tx1"/>
                          </a:solidFill>
                          <a:effectLst/>
                          <a:latin typeface="+mn-lt"/>
                          <a:ea typeface="Merriweather Sans Light" pitchFamily="2" charset="0"/>
                          <a:cs typeface="Merriweather Sans Light" pitchFamily="2" charset="0"/>
                        </a:rPr>
                        <a:t> and </a:t>
                      </a:r>
                      <a:r>
                        <a:rPr lang="en-US" sz="1600" i="0" u="none" dirty="0">
                          <a:solidFill>
                            <a:schemeClr val="tx1"/>
                          </a:solidFill>
                          <a:effectLst/>
                          <a:latin typeface="+mn-lt"/>
                          <a:ea typeface="Merriweather Sans Light" pitchFamily="2" charset="0"/>
                          <a:cs typeface="Merriweather Sans Light" pitchFamily="2" charset="0"/>
                        </a:rPr>
                        <a:t>preventive care</a:t>
                      </a:r>
                      <a:r>
                        <a:rPr lang="en-US" sz="1600" u="none" dirty="0">
                          <a:solidFill>
                            <a:schemeClr val="tx1"/>
                          </a:solidFill>
                          <a:effectLst/>
                          <a:latin typeface="+mn-lt"/>
                          <a:ea typeface="Merriweather Sans Light" pitchFamily="2" charset="0"/>
                          <a:cs typeface="Merriweather Sans Light" pitchFamily="2" charset="0"/>
                        </a:rPr>
                        <a:t> recommendations, including immunizations</a:t>
                      </a:r>
                    </a:p>
                    <a:p>
                      <a:pPr marL="182880" marR="0" lvl="0" indent="-182880">
                        <a:spcBef>
                          <a:spcPts val="100"/>
                        </a:spcBef>
                        <a:spcAft>
                          <a:spcPts val="100"/>
                        </a:spcAft>
                        <a:buSzPct val="75000"/>
                        <a:buFont typeface="Symbol" panose="05050102010706020507" pitchFamily="18" charset="2"/>
                        <a:buChar char=""/>
                      </a:pPr>
                      <a:r>
                        <a:rPr lang="en-US" sz="1600" u="none" dirty="0">
                          <a:solidFill>
                            <a:schemeClr val="tx1"/>
                          </a:solidFill>
                          <a:effectLst/>
                          <a:latin typeface="+mn-lt"/>
                          <a:ea typeface="Merriweather Sans Light" pitchFamily="2" charset="0"/>
                          <a:cs typeface="Merriweather Sans Light" pitchFamily="2" charset="0"/>
                        </a:rPr>
                        <a:t>Adherence requirements and support resources</a:t>
                      </a:r>
                    </a:p>
                    <a:p>
                      <a:pPr marL="182880" marR="0" lvl="0" indent="-182880">
                        <a:spcBef>
                          <a:spcPts val="100"/>
                        </a:spcBef>
                        <a:spcAft>
                          <a:spcPts val="100"/>
                        </a:spcAft>
                        <a:buSzPct val="75000"/>
                        <a:buFont typeface="Symbol" panose="05050102010706020507" pitchFamily="18" charset="2"/>
                        <a:buChar char=""/>
                      </a:pPr>
                      <a:r>
                        <a:rPr lang="en-US" sz="1600" u="none" dirty="0">
                          <a:solidFill>
                            <a:schemeClr val="tx1"/>
                          </a:solidFill>
                          <a:effectLst/>
                          <a:latin typeface="+mn-lt"/>
                          <a:ea typeface="Merriweather Sans Light" pitchFamily="2" charset="0"/>
                          <a:cs typeface="Merriweather Sans Light" pitchFamily="2" charset="0"/>
                        </a:rPr>
                        <a:t>Substance use </a:t>
                      </a:r>
                      <a:r>
                        <a:rPr lang="en-US" sz="1600" i="0" u="none" dirty="0">
                          <a:solidFill>
                            <a:schemeClr val="tx1"/>
                          </a:solidFill>
                          <a:effectLst/>
                          <a:latin typeface="+mn-lt"/>
                          <a:ea typeface="Merriweather Sans Light" pitchFamily="2" charset="0"/>
                          <a:cs typeface="Merriweather Sans Light" pitchFamily="2" charset="0"/>
                        </a:rPr>
                        <a:t>treatment</a:t>
                      </a:r>
                      <a:r>
                        <a:rPr lang="en-US" sz="1600" u="none" dirty="0">
                          <a:solidFill>
                            <a:schemeClr val="tx1"/>
                          </a:solidFill>
                          <a:effectLst/>
                          <a:latin typeface="+mn-lt"/>
                          <a:ea typeface="Merriweather Sans Light" pitchFamily="2" charset="0"/>
                          <a:cs typeface="Merriweather Sans Light" pitchFamily="2" charset="0"/>
                        </a:rPr>
                        <a:t> and </a:t>
                      </a:r>
                      <a:r>
                        <a:rPr lang="en-US" sz="1600" i="0" u="none" dirty="0">
                          <a:solidFill>
                            <a:schemeClr val="tx1"/>
                          </a:solidFill>
                          <a:effectLst/>
                          <a:latin typeface="+mn-lt"/>
                          <a:ea typeface="Merriweather Sans Light" pitchFamily="2" charset="0"/>
                          <a:cs typeface="Merriweather Sans Light" pitchFamily="2" charset="0"/>
                        </a:rPr>
                        <a:t>harm reduction</a:t>
                      </a:r>
                      <a:r>
                        <a:rPr lang="en-US" sz="1600" u="none" dirty="0">
                          <a:solidFill>
                            <a:schemeClr val="tx1"/>
                          </a:solidFill>
                          <a:effectLst/>
                          <a:latin typeface="+mn-lt"/>
                          <a:ea typeface="Merriweather Sans Light" pitchFamily="2" charset="0"/>
                          <a:cs typeface="Merriweather Sans Light" pitchFamily="2" charset="0"/>
                        </a:rPr>
                        <a:t> options</a:t>
                      </a:r>
                    </a:p>
                    <a:p>
                      <a:pPr marL="182880" marR="0" lvl="0" indent="-182880">
                        <a:spcBef>
                          <a:spcPts val="100"/>
                        </a:spcBef>
                        <a:spcAft>
                          <a:spcPts val="100"/>
                        </a:spcAft>
                        <a:buSzPct val="75000"/>
                        <a:buFont typeface="Symbol" panose="05050102010706020507" pitchFamily="18" charset="2"/>
                        <a:buChar char=""/>
                      </a:pPr>
                      <a:r>
                        <a:rPr lang="en-US" sz="1600" i="0" u="none" dirty="0">
                          <a:solidFill>
                            <a:schemeClr val="tx1"/>
                          </a:solidFill>
                          <a:effectLst/>
                          <a:latin typeface="+mn-lt"/>
                          <a:ea typeface="Merriweather Sans Light" pitchFamily="2" charset="0"/>
                          <a:cs typeface="Merriweather Sans Light" pitchFamily="2" charset="0"/>
                        </a:rPr>
                        <a:t>Sexual health</a:t>
                      </a:r>
                      <a:r>
                        <a:rPr lang="en-US" sz="1600" u="none" dirty="0">
                          <a:solidFill>
                            <a:schemeClr val="tx1"/>
                          </a:solidFill>
                          <a:effectLst/>
                          <a:latin typeface="+mn-lt"/>
                          <a:ea typeface="Merriweather Sans Light" pitchFamily="2" charset="0"/>
                          <a:cs typeface="Merriweather Sans Light" pitchFamily="2" charset="0"/>
                        </a:rPr>
                        <a:t>, including condom use, STI prevention, and other harm reduction options (e.g., </a:t>
                      </a:r>
                      <a:r>
                        <a:rPr lang="en-US" sz="1600" i="0" u="none" dirty="0">
                          <a:solidFill>
                            <a:schemeClr val="tx1"/>
                          </a:solidFill>
                          <a:effectLst/>
                          <a:latin typeface="+mn-lt"/>
                          <a:ea typeface="Merriweather Sans Light" pitchFamily="2" charset="0"/>
                          <a:cs typeface="Merriweather Sans Light" pitchFamily="2" charset="0"/>
                        </a:rPr>
                        <a:t>doxy-PEP</a:t>
                      </a:r>
                      <a:r>
                        <a:rPr lang="en-US" sz="1600" u="none" dirty="0">
                          <a:solidFill>
                            <a:schemeClr val="tx1"/>
                          </a:solidFill>
                          <a:effectLst/>
                          <a:latin typeface="+mn-lt"/>
                          <a:ea typeface="Merriweather Sans Light" pitchFamily="2" charset="0"/>
                          <a:cs typeface="Merriweather Sans Light" pitchFamily="2" charset="0"/>
                        </a:rPr>
                        <a:t>)</a:t>
                      </a:r>
                    </a:p>
                  </a:txBody>
                  <a:tcPr marL="68580" marR="68580" marT="0" marB="0">
                    <a:solidFill>
                      <a:srgbClr val="DFD3ED"/>
                    </a:solidFill>
                  </a:tcPr>
                </a:tc>
                <a:tc>
                  <a:txBody>
                    <a:bodyPr/>
                    <a:lstStyle/>
                    <a:p>
                      <a:pPr marL="0" marR="0">
                        <a:spcBef>
                          <a:spcPts val="100"/>
                        </a:spcBef>
                        <a:spcAft>
                          <a:spcPts val="100"/>
                        </a:spcAft>
                      </a:pPr>
                      <a:r>
                        <a:rPr lang="en-US" sz="1600" b="1" u="none" dirty="0">
                          <a:solidFill>
                            <a:schemeClr val="tx1"/>
                          </a:solidFill>
                          <a:effectLst/>
                          <a:latin typeface="+mn-lt"/>
                          <a:ea typeface="Merriweather Sans Light" pitchFamily="2" charset="0"/>
                          <a:cs typeface="Merriweather Sans Light" pitchFamily="2" charset="0"/>
                        </a:rPr>
                        <a:t>Assess </a:t>
                      </a:r>
                      <a:r>
                        <a:rPr lang="en-US" sz="1600" u="none" dirty="0">
                          <a:solidFill>
                            <a:schemeClr val="tx1"/>
                          </a:solidFill>
                          <a:effectLst/>
                          <a:latin typeface="+mn-lt"/>
                          <a:ea typeface="Merriweather Sans Light" pitchFamily="2" charset="0"/>
                          <a:cs typeface="Merriweather Sans Light" pitchFamily="2" charset="0"/>
                        </a:rPr>
                        <a:t>(also see </a:t>
                      </a:r>
                      <a:r>
                        <a:rPr lang="en-US" sz="1600" i="0" u="none" dirty="0">
                          <a:solidFill>
                            <a:schemeClr val="tx1"/>
                          </a:solidFill>
                          <a:effectLst/>
                          <a:latin typeface="+mn-lt"/>
                          <a:ea typeface="Calibri" panose="020F0502020204030204" pitchFamily="34" charset="0"/>
                        </a:rPr>
                        <a:t>Checklist 1</a:t>
                      </a:r>
                      <a:r>
                        <a:rPr lang="en-US" sz="1600" u="none" dirty="0">
                          <a:solidFill>
                            <a:schemeClr val="tx1"/>
                          </a:solidFill>
                          <a:effectLst/>
                          <a:latin typeface="+mn-lt"/>
                          <a:ea typeface="Merriweather Sans Light" pitchFamily="2" charset="0"/>
                          <a:cs typeface="Merriweather Sans Light" pitchFamily="2" charset="0"/>
                        </a:rPr>
                        <a:t>)</a:t>
                      </a:r>
                      <a:r>
                        <a:rPr lang="en-US" sz="1600" b="1" u="none" dirty="0">
                          <a:solidFill>
                            <a:schemeClr val="tx1"/>
                          </a:solidFill>
                          <a:effectLst/>
                          <a:latin typeface="+mn-lt"/>
                          <a:ea typeface="Merriweather Sans Light" pitchFamily="2" charset="0"/>
                          <a:cs typeface="Merriweather Sans Light" pitchFamily="2" charset="0"/>
                        </a:rPr>
                        <a:t>: </a:t>
                      </a:r>
                      <a:endParaRPr lang="en-US" sz="1600" u="none" dirty="0">
                        <a:solidFill>
                          <a:schemeClr val="tx1"/>
                        </a:solidFill>
                        <a:effectLst/>
                        <a:latin typeface="+mn-lt"/>
                        <a:ea typeface="Calibri" panose="020F0502020204030204" pitchFamily="34" charset="0"/>
                      </a:endParaRPr>
                    </a:p>
                    <a:p>
                      <a:pPr marL="182880" marR="0" lvl="0" indent="-182880">
                        <a:spcBef>
                          <a:spcPts val="100"/>
                        </a:spcBef>
                        <a:spcAft>
                          <a:spcPts val="100"/>
                        </a:spcAft>
                        <a:buSzPct val="100000"/>
                        <a:buFont typeface="Arial" panose="020B0604020202020204" pitchFamily="34" charset="0"/>
                        <a:buChar char="•"/>
                      </a:pPr>
                      <a:r>
                        <a:rPr lang="en-US" sz="1600" u="none" dirty="0">
                          <a:solidFill>
                            <a:schemeClr val="tx1"/>
                          </a:solidFill>
                          <a:effectLst/>
                          <a:latin typeface="+mn-lt"/>
                          <a:ea typeface="Merriweather Sans Light" pitchFamily="2" charset="0"/>
                          <a:cs typeface="Merriweather Sans Light" pitchFamily="2" charset="0"/>
                        </a:rPr>
                        <a:t>Comorbidities </a:t>
                      </a:r>
                    </a:p>
                    <a:p>
                      <a:pPr marL="182880" marR="0" lvl="0" indent="-182880">
                        <a:spcBef>
                          <a:spcPts val="100"/>
                        </a:spcBef>
                        <a:spcAft>
                          <a:spcPts val="100"/>
                        </a:spcAft>
                        <a:buSzPct val="100000"/>
                        <a:buFont typeface="Arial" panose="020B0604020202020204" pitchFamily="34" charset="0"/>
                        <a:buChar char="•"/>
                      </a:pPr>
                      <a:r>
                        <a:rPr lang="en-US" sz="1600" u="none" dirty="0">
                          <a:solidFill>
                            <a:schemeClr val="tx1"/>
                          </a:solidFill>
                          <a:effectLst/>
                          <a:latin typeface="+mn-lt"/>
                          <a:ea typeface="Merriweather Sans Light" pitchFamily="2" charset="0"/>
                          <a:cs typeface="Merriweather Sans Light" pitchFamily="2" charset="0"/>
                        </a:rPr>
                        <a:t>Symptoms of common opportunistic infections (PJP, TB, CMV, CM); initiate </a:t>
                      </a:r>
                      <a:r>
                        <a:rPr lang="en-US" sz="1600" i="0" u="none" dirty="0">
                          <a:solidFill>
                            <a:schemeClr val="tx1"/>
                          </a:solidFill>
                          <a:effectLst/>
                          <a:latin typeface="+mn-lt"/>
                          <a:ea typeface="Merriweather Sans Light" pitchFamily="2" charset="0"/>
                          <a:cs typeface="Merriweather Sans Light" pitchFamily="2" charset="0"/>
                        </a:rPr>
                        <a:t>OI prophylaxis</a:t>
                      </a:r>
                      <a:r>
                        <a:rPr lang="en-US" sz="1600" u="none" dirty="0">
                          <a:solidFill>
                            <a:schemeClr val="tx1"/>
                          </a:solidFill>
                          <a:effectLst/>
                          <a:latin typeface="+mn-lt"/>
                          <a:ea typeface="Merriweather Sans Light" pitchFamily="2" charset="0"/>
                          <a:cs typeface="Merriweather Sans Light" pitchFamily="2" charset="0"/>
                        </a:rPr>
                        <a:t> if the patient’s CD4 count is &lt;200 cells/mm</a:t>
                      </a:r>
                      <a:r>
                        <a:rPr lang="en-US" sz="1600" u="none" baseline="30000" dirty="0">
                          <a:solidFill>
                            <a:schemeClr val="tx1"/>
                          </a:solidFill>
                          <a:effectLst/>
                          <a:latin typeface="+mn-lt"/>
                          <a:ea typeface="Merriweather Sans Light" pitchFamily="2" charset="0"/>
                          <a:cs typeface="Merriweather Sans Light" pitchFamily="2" charset="0"/>
                        </a:rPr>
                        <a:t>3</a:t>
                      </a:r>
                      <a:endParaRPr lang="en-US" sz="1600" u="none" dirty="0">
                        <a:solidFill>
                          <a:schemeClr val="tx1"/>
                        </a:solidFill>
                        <a:effectLst/>
                        <a:latin typeface="+mn-lt"/>
                        <a:ea typeface="Merriweather Sans Light" pitchFamily="2" charset="0"/>
                        <a:cs typeface="Merriweather Sans Light" pitchFamily="2" charset="0"/>
                      </a:endParaRPr>
                    </a:p>
                    <a:p>
                      <a:pPr marL="182880" marR="0" lvl="0" indent="-182880">
                        <a:spcBef>
                          <a:spcPts val="100"/>
                        </a:spcBef>
                        <a:spcAft>
                          <a:spcPts val="100"/>
                        </a:spcAft>
                        <a:buSzPct val="100000"/>
                        <a:buFont typeface="Arial" panose="020B0604020202020204" pitchFamily="34" charset="0"/>
                        <a:buChar char="•"/>
                      </a:pPr>
                      <a:r>
                        <a:rPr lang="en-US" sz="1600" i="0" u="none" dirty="0">
                          <a:solidFill>
                            <a:schemeClr val="tx1"/>
                          </a:solidFill>
                          <a:effectLst/>
                          <a:latin typeface="+mn-lt"/>
                          <a:ea typeface="Merriweather Sans Light" pitchFamily="2" charset="0"/>
                          <a:cs typeface="Merriweather Sans Light" pitchFamily="2" charset="0"/>
                        </a:rPr>
                        <a:t>Substance use</a:t>
                      </a:r>
                      <a:r>
                        <a:rPr lang="en-US" sz="1600" u="none" dirty="0">
                          <a:solidFill>
                            <a:schemeClr val="tx1"/>
                          </a:solidFill>
                          <a:effectLst/>
                          <a:latin typeface="+mn-lt"/>
                          <a:ea typeface="Merriweather Sans Light" pitchFamily="2" charset="0"/>
                          <a:cs typeface="Merriweather Sans Light" pitchFamily="2" charset="0"/>
                        </a:rPr>
                        <a:t>, including tobacco; if high-risk, engage in shared decision-making regarding </a:t>
                      </a:r>
                      <a:r>
                        <a:rPr lang="en-US" sz="1600" i="0" u="none" dirty="0">
                          <a:solidFill>
                            <a:schemeClr val="tx1"/>
                          </a:solidFill>
                          <a:effectLst/>
                          <a:latin typeface="+mn-lt"/>
                          <a:ea typeface="Merriweather Sans Light" pitchFamily="2" charset="0"/>
                          <a:cs typeface="Merriweather Sans Light" pitchFamily="2" charset="0"/>
                        </a:rPr>
                        <a:t>SUD treatment</a:t>
                      </a:r>
                      <a:endParaRPr lang="en-US" sz="1600" u="none" dirty="0">
                        <a:solidFill>
                          <a:schemeClr val="tx1"/>
                        </a:solidFill>
                        <a:effectLst/>
                        <a:latin typeface="+mn-lt"/>
                        <a:ea typeface="Merriweather Sans Light" pitchFamily="2" charset="0"/>
                        <a:cs typeface="Merriweather Sans Light" pitchFamily="2" charset="0"/>
                      </a:endParaRPr>
                    </a:p>
                    <a:p>
                      <a:pPr marL="182880" marR="0" lvl="0" indent="-182880">
                        <a:spcBef>
                          <a:spcPts val="100"/>
                        </a:spcBef>
                        <a:spcAft>
                          <a:spcPts val="100"/>
                        </a:spcAft>
                        <a:buSzPct val="100000"/>
                        <a:buFont typeface="Arial" panose="020B0604020202020204" pitchFamily="34" charset="0"/>
                        <a:buChar char="•"/>
                      </a:pPr>
                      <a:r>
                        <a:rPr lang="en-US" sz="1600" u="none" dirty="0">
                          <a:solidFill>
                            <a:schemeClr val="tx1"/>
                          </a:solidFill>
                          <a:effectLst/>
                          <a:latin typeface="+mn-lt"/>
                          <a:ea typeface="Merriweather Sans Light" pitchFamily="2" charset="0"/>
                          <a:cs typeface="Merriweather Sans Light" pitchFamily="2" charset="0"/>
                        </a:rPr>
                        <a:t>Harm reduction knowledge and needs </a:t>
                      </a:r>
                    </a:p>
                    <a:p>
                      <a:pPr marL="182880" marR="0" lvl="0" indent="-182880">
                        <a:spcBef>
                          <a:spcPts val="100"/>
                        </a:spcBef>
                        <a:spcAft>
                          <a:spcPts val="100"/>
                        </a:spcAft>
                        <a:buSzPct val="100000"/>
                        <a:buFont typeface="Arial" panose="020B0604020202020204" pitchFamily="34" charset="0"/>
                        <a:buChar char="•"/>
                      </a:pPr>
                      <a:r>
                        <a:rPr lang="en-US" sz="1600" u="none" dirty="0">
                          <a:solidFill>
                            <a:schemeClr val="tx1"/>
                          </a:solidFill>
                          <a:effectLst/>
                          <a:latin typeface="+mn-lt"/>
                          <a:ea typeface="Merriweather Sans Light" pitchFamily="2" charset="0"/>
                          <a:cs typeface="Merriweather Sans Light" pitchFamily="2" charset="0"/>
                        </a:rPr>
                        <a:t>Functional status</a:t>
                      </a:r>
                    </a:p>
                    <a:p>
                      <a:pPr marL="182880" marR="0" lvl="0" indent="-182880">
                        <a:spcBef>
                          <a:spcPts val="100"/>
                        </a:spcBef>
                        <a:spcAft>
                          <a:spcPts val="100"/>
                        </a:spcAft>
                        <a:buSzPct val="100000"/>
                        <a:buFont typeface="Arial" panose="020B0604020202020204" pitchFamily="34" charset="0"/>
                        <a:buChar char="•"/>
                      </a:pPr>
                      <a:r>
                        <a:rPr lang="en-US" sz="1600" u="none" dirty="0">
                          <a:solidFill>
                            <a:schemeClr val="tx1"/>
                          </a:solidFill>
                          <a:effectLst/>
                          <a:latin typeface="+mn-lt"/>
                          <a:ea typeface="Merriweather Sans Light" pitchFamily="2" charset="0"/>
                          <a:cs typeface="Merriweather Sans Light" pitchFamily="2" charset="0"/>
                        </a:rPr>
                        <a:t>Urgent psychosocial or behavioral needs </a:t>
                      </a:r>
                    </a:p>
                    <a:p>
                      <a:pPr marL="182880" marR="0" lvl="0" indent="-182880">
                        <a:spcBef>
                          <a:spcPts val="100"/>
                        </a:spcBef>
                        <a:spcAft>
                          <a:spcPts val="100"/>
                        </a:spcAft>
                        <a:buSzPct val="100000"/>
                        <a:buFont typeface="Arial" panose="020B0604020202020204" pitchFamily="34" charset="0"/>
                        <a:buChar char="•"/>
                      </a:pPr>
                      <a:r>
                        <a:rPr lang="en-US" sz="1600" u="none" dirty="0">
                          <a:solidFill>
                            <a:schemeClr val="tx1"/>
                          </a:solidFill>
                          <a:effectLst/>
                          <a:latin typeface="+mn-lt"/>
                          <a:ea typeface="Merriweather Sans Light" pitchFamily="2" charset="0"/>
                          <a:cs typeface="Merriweather Sans Light" pitchFamily="2" charset="0"/>
                        </a:rPr>
                        <a:t>Trauma experience, including medical trauma</a:t>
                      </a:r>
                    </a:p>
                  </a:txBody>
                  <a:tcPr marL="68580" marR="68580" marT="0" marB="0">
                    <a:solidFill>
                      <a:srgbClr val="DFD3ED"/>
                    </a:solidFill>
                  </a:tcPr>
                </a:tc>
                <a:tc>
                  <a:txBody>
                    <a:bodyPr/>
                    <a:lstStyle/>
                    <a:p>
                      <a:pPr>
                        <a:spcBef>
                          <a:spcPts val="100"/>
                        </a:spcBef>
                        <a:spcAft>
                          <a:spcPts val="100"/>
                        </a:spcAft>
                      </a:pPr>
                      <a:r>
                        <a:rPr lang="en-US" sz="1600" b="1" kern="1200" dirty="0">
                          <a:solidFill>
                            <a:schemeClr val="dk1"/>
                          </a:solidFill>
                          <a:effectLst/>
                          <a:latin typeface="+mn-lt"/>
                          <a:ea typeface="+mn-ea"/>
                          <a:cs typeface="+mn-cs"/>
                        </a:rPr>
                        <a:t>Order:</a:t>
                      </a:r>
                      <a:endParaRPr lang="en-US" sz="1600" kern="1200" dirty="0">
                        <a:solidFill>
                          <a:schemeClr val="dk1"/>
                        </a:solidFill>
                        <a:effectLst/>
                        <a:latin typeface="+mn-lt"/>
                        <a:ea typeface="+mn-ea"/>
                        <a:cs typeface="+mn-cs"/>
                      </a:endParaRPr>
                    </a:p>
                    <a:p>
                      <a:pPr marL="182880" lvl="0" indent="-182880">
                        <a:spcBef>
                          <a:spcPts val="100"/>
                        </a:spcBef>
                        <a:spcAft>
                          <a:spcPts val="100"/>
                        </a:spcAft>
                        <a:buFont typeface="Arial" panose="020B0604020202020204" pitchFamily="34" charset="0"/>
                        <a:buChar char="•"/>
                      </a:pPr>
                      <a:r>
                        <a:rPr lang="en-US" sz="1600" u="none" kern="1200" dirty="0">
                          <a:solidFill>
                            <a:schemeClr val="tx1"/>
                          </a:solidFill>
                          <a:effectLst/>
                          <a:latin typeface="+mn-lt"/>
                          <a:ea typeface="+mn-ea"/>
                          <a:cs typeface="+mn-cs"/>
                        </a:rPr>
                        <a:t>Baseline laboratory testing</a:t>
                      </a:r>
                    </a:p>
                    <a:p>
                      <a:pPr marL="182880" lvl="0" indent="-182880">
                        <a:spcBef>
                          <a:spcPts val="100"/>
                        </a:spcBef>
                        <a:spcAft>
                          <a:spcPts val="100"/>
                        </a:spcAft>
                        <a:buFont typeface="Arial" panose="020B0604020202020204" pitchFamily="34" charset="0"/>
                        <a:buChar char="•"/>
                      </a:pPr>
                      <a:r>
                        <a:rPr lang="en-US" sz="1600" u="none" kern="1200" dirty="0">
                          <a:solidFill>
                            <a:schemeClr val="tx1"/>
                          </a:solidFill>
                          <a:effectLst/>
                          <a:latin typeface="+mn-lt"/>
                          <a:ea typeface="+mn-ea"/>
                          <a:cs typeface="+mn-cs"/>
                        </a:rPr>
                        <a:t>Seasonal and other priority vaccines, e.g., influenza, COVID-19, mpox, pneumococcal; avoid live vaccines in patients with CD4 count &lt;200 cells/mm</a:t>
                      </a:r>
                      <a:r>
                        <a:rPr lang="en-US" sz="1600" u="none" kern="1200" baseline="30000" dirty="0">
                          <a:solidFill>
                            <a:schemeClr val="tx1"/>
                          </a:solidFill>
                          <a:effectLst/>
                          <a:latin typeface="+mn-lt"/>
                          <a:ea typeface="+mn-ea"/>
                          <a:cs typeface="+mn-cs"/>
                        </a:rPr>
                        <a:t>3</a:t>
                      </a:r>
                      <a:endParaRPr lang="en-US" sz="1600" u="none" kern="1200" dirty="0">
                        <a:solidFill>
                          <a:schemeClr val="tx1"/>
                        </a:solidFill>
                        <a:effectLst/>
                        <a:latin typeface="+mn-lt"/>
                        <a:ea typeface="+mn-ea"/>
                        <a:cs typeface="+mn-cs"/>
                      </a:endParaRPr>
                    </a:p>
                    <a:p>
                      <a:pPr marL="182880" lvl="0" indent="-182880">
                        <a:spcBef>
                          <a:spcPts val="100"/>
                        </a:spcBef>
                        <a:spcAft>
                          <a:spcPts val="100"/>
                        </a:spcAft>
                        <a:buFont typeface="Arial" panose="020B0604020202020204" pitchFamily="34" charset="0"/>
                        <a:buChar char="•"/>
                      </a:pPr>
                      <a:r>
                        <a:rPr lang="en-US" sz="1600" u="none" kern="1200" dirty="0">
                          <a:solidFill>
                            <a:schemeClr val="tx1"/>
                          </a:solidFill>
                          <a:effectLst/>
                          <a:latin typeface="+mn-lt"/>
                          <a:ea typeface="+mn-ea"/>
                          <a:cs typeface="+mn-cs"/>
                        </a:rPr>
                        <a:t>STI and other indicated age-, sex-, and risk-based screening and preventive care if not available on site</a:t>
                      </a:r>
                    </a:p>
                    <a:p>
                      <a:pPr>
                        <a:spcBef>
                          <a:spcPts val="100"/>
                        </a:spcBef>
                        <a:spcAft>
                          <a:spcPts val="100"/>
                        </a:spcAft>
                      </a:pPr>
                      <a:r>
                        <a:rPr lang="en-US" sz="1600" b="1" u="none" kern="1200" dirty="0">
                          <a:solidFill>
                            <a:schemeClr val="dk1"/>
                          </a:solidFill>
                          <a:effectLst/>
                          <a:latin typeface="+mn-lt"/>
                          <a:ea typeface="+mn-ea"/>
                          <a:cs typeface="+mn-cs"/>
                        </a:rPr>
                        <a:t>Refer, as indicated, for: </a:t>
                      </a:r>
                      <a:endParaRPr lang="en-US" sz="1600" u="none" kern="1200" dirty="0">
                        <a:solidFill>
                          <a:schemeClr val="dk1"/>
                        </a:solidFill>
                        <a:effectLst/>
                        <a:latin typeface="+mn-lt"/>
                        <a:ea typeface="+mn-ea"/>
                        <a:cs typeface="+mn-cs"/>
                      </a:endParaRPr>
                    </a:p>
                    <a:p>
                      <a:pPr marL="182880" lvl="0" indent="-182880">
                        <a:spcBef>
                          <a:spcPts val="100"/>
                        </a:spcBef>
                        <a:spcAft>
                          <a:spcPts val="100"/>
                        </a:spcAft>
                        <a:buFont typeface="Arial" panose="020B0604020202020204" pitchFamily="34" charset="0"/>
                        <a:buChar char="•"/>
                      </a:pPr>
                      <a:r>
                        <a:rPr lang="en-US" sz="1600" u="none" kern="1200" dirty="0">
                          <a:solidFill>
                            <a:schemeClr val="dk1"/>
                          </a:solidFill>
                          <a:effectLst/>
                          <a:latin typeface="+mn-lt"/>
                          <a:ea typeface="+mn-ea"/>
                          <a:cs typeface="+mn-cs"/>
                        </a:rPr>
                        <a:t>Imaging</a:t>
                      </a:r>
                    </a:p>
                    <a:p>
                      <a:pPr marL="182880" lvl="0" indent="-182880">
                        <a:spcBef>
                          <a:spcPts val="100"/>
                        </a:spcBef>
                        <a:spcAft>
                          <a:spcPts val="100"/>
                        </a:spcAft>
                        <a:buFont typeface="Arial" panose="020B0604020202020204" pitchFamily="34" charset="0"/>
                        <a:buChar char="•"/>
                      </a:pPr>
                      <a:r>
                        <a:rPr lang="en-US" sz="1600" u="none" kern="1200" dirty="0">
                          <a:solidFill>
                            <a:schemeClr val="dk1"/>
                          </a:solidFill>
                          <a:effectLst/>
                          <a:latin typeface="+mn-lt"/>
                          <a:ea typeface="+mn-ea"/>
                          <a:cs typeface="+mn-cs"/>
                        </a:rPr>
                        <a:t>Urgent specialty care</a:t>
                      </a:r>
                    </a:p>
                    <a:p>
                      <a:pPr marL="182880" lvl="0" indent="-182880">
                        <a:spcBef>
                          <a:spcPts val="100"/>
                        </a:spcBef>
                        <a:spcAft>
                          <a:spcPts val="100"/>
                        </a:spcAft>
                        <a:buFont typeface="Arial" panose="020B0604020202020204" pitchFamily="34" charset="0"/>
                        <a:buChar char="•"/>
                      </a:pPr>
                      <a:r>
                        <a:rPr lang="en-US" sz="1600" u="none" kern="1200" dirty="0">
                          <a:solidFill>
                            <a:schemeClr val="dk1"/>
                          </a:solidFill>
                          <a:effectLst/>
                          <a:latin typeface="+mn-lt"/>
                          <a:ea typeface="+mn-ea"/>
                          <a:cs typeface="+mn-cs"/>
                        </a:rPr>
                        <a:t>Assistance with urgent psychosocial needs</a:t>
                      </a:r>
                    </a:p>
                    <a:p>
                      <a:pPr marL="182880" indent="-182880">
                        <a:spcBef>
                          <a:spcPts val="100"/>
                        </a:spcBef>
                        <a:spcAft>
                          <a:spcPts val="100"/>
                        </a:spcAft>
                        <a:buFont typeface="Arial" panose="020B0604020202020204" pitchFamily="34" charset="0"/>
                        <a:buChar char="•"/>
                      </a:pPr>
                      <a:r>
                        <a:rPr lang="en-US" sz="1600" u="none" kern="1200" dirty="0">
                          <a:solidFill>
                            <a:schemeClr val="dk1"/>
                          </a:solidFill>
                          <a:effectLst/>
                          <a:latin typeface="+mn-lt"/>
                          <a:ea typeface="+mn-ea"/>
                          <a:cs typeface="+mn-cs"/>
                        </a:rPr>
                        <a:t>Screening and preventive care that cannot be provided on site</a:t>
                      </a:r>
                      <a:endParaRPr lang="en-US" sz="1600" u="none" dirty="0"/>
                    </a:p>
                  </a:txBody>
                  <a:tcPr>
                    <a:solidFill>
                      <a:srgbClr val="DFD3ED"/>
                    </a:solidFill>
                  </a:tcPr>
                </a:tc>
                <a:extLst>
                  <a:ext uri="{0D108BD9-81ED-4DB2-BD59-A6C34878D82A}">
                    <a16:rowId xmlns:a16="http://schemas.microsoft.com/office/drawing/2014/main" val="667067045"/>
                  </a:ext>
                </a:extLst>
              </a:tr>
              <a:tr h="4055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523178"/>
                          </a:solidFill>
                          <a:sym typeface="Wingdings" panose="05000000000000000000" pitchFamily="2" charset="2"/>
                        </a:rPr>
                        <a:t></a:t>
                      </a:r>
                      <a:endParaRPr lang="en-US" sz="2800" dirty="0">
                        <a:solidFill>
                          <a:srgbClr val="523178"/>
                        </a:solidFill>
                      </a:endParaRP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523178"/>
                          </a:solidFill>
                          <a:sym typeface="Wingdings" panose="05000000000000000000" pitchFamily="2" charset="2"/>
                        </a:rPr>
                        <a:t></a:t>
                      </a:r>
                      <a:endParaRPr lang="en-US" sz="2800" dirty="0">
                        <a:solidFill>
                          <a:srgbClr val="523178"/>
                        </a:solidFill>
                      </a:endParaRP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523178"/>
                          </a:solidFill>
                          <a:sym typeface="Wingdings" panose="05000000000000000000" pitchFamily="2" charset="2"/>
                        </a:rPr>
                        <a:t></a:t>
                      </a:r>
                      <a:endParaRPr lang="en-US" sz="2800" dirty="0">
                        <a:solidFill>
                          <a:srgbClr val="523178"/>
                        </a:solidFill>
                      </a:endParaRPr>
                    </a:p>
                  </a:txBody>
                  <a:tcPr>
                    <a:noFill/>
                  </a:tcPr>
                </a:tc>
                <a:extLst>
                  <a:ext uri="{0D108BD9-81ED-4DB2-BD59-A6C34878D82A}">
                    <a16:rowId xmlns:a16="http://schemas.microsoft.com/office/drawing/2014/main" val="2608071604"/>
                  </a:ext>
                </a:extLst>
              </a:tr>
            </a:tbl>
          </a:graphicData>
        </a:graphic>
      </p:graphicFrame>
    </p:spTree>
    <p:extLst>
      <p:ext uri="{BB962C8B-B14F-4D97-AF65-F5344CB8AC3E}">
        <p14:creationId xmlns:p14="http://schemas.microsoft.com/office/powerpoint/2010/main" val="3474535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4E366-2DC4-48BA-A81B-08892A945D09}"/>
              </a:ext>
            </a:extLst>
          </p:cNvPr>
          <p:cNvSpPr>
            <a:spLocks noGrp="1"/>
          </p:cNvSpPr>
          <p:nvPr>
            <p:ph type="title"/>
          </p:nvPr>
        </p:nvSpPr>
        <p:spPr>
          <a:xfrm>
            <a:off x="264695" y="238543"/>
            <a:ext cx="10072674" cy="414600"/>
          </a:xfrm>
        </p:spPr>
        <p:txBody>
          <a:bodyPr>
            <a:normAutofit fontScale="90000"/>
          </a:bodyPr>
          <a:lstStyle/>
          <a:p>
            <a:r>
              <a:rPr lang="en-US" dirty="0">
                <a:effectLst/>
              </a:rPr>
              <a:t>Flowchart 1, </a:t>
            </a:r>
            <a:r>
              <a:rPr lang="en-US" sz="3100" b="0" i="1" dirty="0">
                <a:effectLst/>
              </a:rPr>
              <a:t>continued</a:t>
            </a:r>
            <a:endParaRPr lang="en-US" sz="3600" b="0" i="1" dirty="0"/>
          </a:p>
        </p:txBody>
      </p:sp>
      <p:sp>
        <p:nvSpPr>
          <p:cNvPr id="4" name="Footer Placeholder 3">
            <a:extLst>
              <a:ext uri="{FF2B5EF4-FFF2-40B4-BE49-F238E27FC236}">
                <a16:creationId xmlns:a16="http://schemas.microsoft.com/office/drawing/2014/main" id="{CBC5FEFB-8BFA-4958-A30B-D60D006064A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916EAEB-2D35-4180-A3E9-56B84807649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C59DC37-5B42-494D-B229-722DE404AE44}"/>
              </a:ext>
            </a:extLst>
          </p:cNvPr>
          <p:cNvSpPr>
            <a:spLocks noGrp="1"/>
          </p:cNvSpPr>
          <p:nvPr>
            <p:ph type="dt" sz="half" idx="2"/>
          </p:nvPr>
        </p:nvSpPr>
        <p:spPr/>
        <p:txBody>
          <a:bodyPr/>
          <a:lstStyle/>
          <a:p>
            <a:r>
              <a:rPr lang="en-US" dirty="0"/>
              <a:t>July 2024</a:t>
            </a:r>
          </a:p>
        </p:txBody>
      </p:sp>
      <p:graphicFrame>
        <p:nvGraphicFramePr>
          <p:cNvPr id="8" name="Table 7">
            <a:extLst>
              <a:ext uri="{FF2B5EF4-FFF2-40B4-BE49-F238E27FC236}">
                <a16:creationId xmlns:a16="http://schemas.microsoft.com/office/drawing/2014/main" id="{A65C4BDE-FDD9-423B-93B8-3477E5DAABDD}"/>
              </a:ext>
            </a:extLst>
          </p:cNvPr>
          <p:cNvGraphicFramePr>
            <a:graphicFrameLocks noGrp="1"/>
          </p:cNvGraphicFramePr>
          <p:nvPr>
            <p:extLst>
              <p:ext uri="{D42A27DB-BD31-4B8C-83A1-F6EECF244321}">
                <p14:modId xmlns:p14="http://schemas.microsoft.com/office/powerpoint/2010/main" val="1576649109"/>
              </p:ext>
            </p:extLst>
          </p:nvPr>
        </p:nvGraphicFramePr>
        <p:xfrm>
          <a:off x="275417" y="778510"/>
          <a:ext cx="11641166" cy="5232400"/>
        </p:xfrm>
        <a:graphic>
          <a:graphicData uri="http://schemas.openxmlformats.org/drawingml/2006/table">
            <a:tbl>
              <a:tblPr firstRow="1" bandRow="1">
                <a:tableStyleId>{5C22544A-7EE6-4342-B048-85BDC9FD1C3A}</a:tableStyleId>
              </a:tblPr>
              <a:tblGrid>
                <a:gridCol w="8592538">
                  <a:extLst>
                    <a:ext uri="{9D8B030D-6E8A-4147-A177-3AD203B41FA5}">
                      <a16:colId xmlns:a16="http://schemas.microsoft.com/office/drawing/2014/main" val="2451621220"/>
                    </a:ext>
                  </a:extLst>
                </a:gridCol>
                <a:gridCol w="3048628">
                  <a:extLst>
                    <a:ext uri="{9D8B030D-6E8A-4147-A177-3AD203B41FA5}">
                      <a16:colId xmlns:a16="http://schemas.microsoft.com/office/drawing/2014/main" val="3137184023"/>
                    </a:ext>
                  </a:extLst>
                </a:gridCol>
              </a:tblGrid>
              <a:tr h="260382">
                <a:tc gridSpan="2">
                  <a:txBody>
                    <a:bodyPr/>
                    <a:lstStyle/>
                    <a:p>
                      <a:pPr algn="l"/>
                      <a:r>
                        <a:rPr lang="en-US" sz="2000" b="1" kern="1200" dirty="0">
                          <a:solidFill>
                            <a:schemeClr val="tx1"/>
                          </a:solidFill>
                          <a:effectLst/>
                          <a:latin typeface="+mn-lt"/>
                          <a:ea typeface="+mn-ea"/>
                          <a:cs typeface="+mn-cs"/>
                        </a:rPr>
                        <a:t>Follow-up:</a:t>
                      </a:r>
                      <a:endParaRPr lang="en-US" sz="2000" b="0" dirty="0">
                        <a:solidFill>
                          <a:schemeClr val="tx1"/>
                        </a:solidFill>
                      </a:endParaRPr>
                    </a:p>
                  </a:txBody>
                  <a:tcPr>
                    <a:solidFill>
                      <a:srgbClr val="C2ABDD"/>
                    </a:solidFill>
                  </a:tcPr>
                </a:tc>
                <a:tc hMerge="1">
                  <a:txBody>
                    <a:bodyPr/>
                    <a:lstStyle/>
                    <a:p>
                      <a:endParaRPr lang="en-US" dirty="0"/>
                    </a:p>
                  </a:txBody>
                  <a:tcPr>
                    <a:solidFill>
                      <a:srgbClr val="523178"/>
                    </a:solidFill>
                  </a:tcPr>
                </a:tc>
                <a:extLst>
                  <a:ext uri="{0D108BD9-81ED-4DB2-BD59-A6C34878D82A}">
                    <a16:rowId xmlns:a16="http://schemas.microsoft.com/office/drawing/2014/main" val="2807075472"/>
                  </a:ext>
                </a:extLst>
              </a:tr>
              <a:tr h="3344140">
                <a:tc>
                  <a:txBody>
                    <a:bodyPr/>
                    <a:lstStyle/>
                    <a:p>
                      <a:pPr>
                        <a:spcBef>
                          <a:spcPts val="100"/>
                        </a:spcBef>
                        <a:spcAft>
                          <a:spcPts val="100"/>
                        </a:spcAft>
                      </a:pPr>
                      <a:r>
                        <a:rPr lang="en-US" sz="1600" b="1" u="none" kern="1200" dirty="0">
                          <a:solidFill>
                            <a:schemeClr val="dk1"/>
                          </a:solidFill>
                          <a:effectLst/>
                          <a:latin typeface="+mn-lt"/>
                          <a:ea typeface="+mn-ea"/>
                          <a:cs typeface="+mn-cs"/>
                        </a:rPr>
                        <a:t>After ART is initiated:</a:t>
                      </a:r>
                      <a:endParaRPr lang="en-US" sz="1600" u="none" kern="1200" dirty="0">
                        <a:solidFill>
                          <a:schemeClr val="dk1"/>
                        </a:solidFill>
                        <a:effectLst/>
                        <a:latin typeface="+mn-lt"/>
                        <a:ea typeface="+mn-ea"/>
                        <a:cs typeface="+mn-cs"/>
                      </a:endParaRPr>
                    </a:p>
                    <a:p>
                      <a:pPr marL="182880" lvl="0" indent="-182880" algn="l">
                        <a:spcBef>
                          <a:spcPts val="100"/>
                        </a:spcBef>
                        <a:spcAft>
                          <a:spcPts val="100"/>
                        </a:spcAft>
                        <a:buFont typeface="Arial" panose="020B0604020202020204" pitchFamily="34" charset="0"/>
                        <a:buChar char="•"/>
                      </a:pPr>
                      <a:r>
                        <a:rPr lang="en-US" sz="1600" b="1" u="none" kern="1200" dirty="0">
                          <a:solidFill>
                            <a:schemeClr val="dk1"/>
                          </a:solidFill>
                          <a:effectLst/>
                          <a:latin typeface="+mn-lt"/>
                          <a:ea typeface="+mn-ea"/>
                          <a:cs typeface="+mn-cs"/>
                        </a:rPr>
                        <a:t>1 week after, in-person visit: </a:t>
                      </a:r>
                      <a:r>
                        <a:rPr lang="en-US" sz="1600" u="none" kern="1200" dirty="0">
                          <a:solidFill>
                            <a:schemeClr val="dk1"/>
                          </a:solidFill>
                          <a:effectLst/>
                          <a:latin typeface="+mn-lt"/>
                          <a:ea typeface="+mn-ea"/>
                          <a:cs typeface="+mn-cs"/>
                        </a:rPr>
                        <a:t>Review laboratory test results, including </a:t>
                      </a:r>
                      <a:r>
                        <a:rPr lang="en-US" sz="1600" i="0" u="none" strike="noStrike" kern="1200" dirty="0">
                          <a:solidFill>
                            <a:schemeClr val="dk1"/>
                          </a:solidFill>
                          <a:effectLst/>
                          <a:latin typeface="+mn-lt"/>
                          <a:ea typeface="+mn-ea"/>
                          <a:cs typeface="+mn-cs"/>
                        </a:rPr>
                        <a:t>confirmatory HIV test</a:t>
                      </a:r>
                      <a:r>
                        <a:rPr lang="en-US" sz="1600" u="none" kern="1200" dirty="0">
                          <a:solidFill>
                            <a:schemeClr val="dk1"/>
                          </a:solidFill>
                          <a:effectLst/>
                          <a:latin typeface="+mn-lt"/>
                          <a:ea typeface="+mn-ea"/>
                          <a:cs typeface="+mn-cs"/>
                        </a:rPr>
                        <a:t> result; assess and manage adverse effects and adherence challenges</a:t>
                      </a:r>
                    </a:p>
                    <a:p>
                      <a:pPr marL="182880" lvl="0" indent="-182880">
                        <a:spcBef>
                          <a:spcPts val="100"/>
                        </a:spcBef>
                        <a:spcAft>
                          <a:spcPts val="100"/>
                        </a:spcAft>
                        <a:buFont typeface="Arial" panose="020B0604020202020204" pitchFamily="34" charset="0"/>
                        <a:buChar char="•"/>
                      </a:pPr>
                      <a:r>
                        <a:rPr lang="en-US" sz="1600" b="1" u="none" kern="1200" dirty="0">
                          <a:solidFill>
                            <a:schemeClr val="dk1"/>
                          </a:solidFill>
                          <a:effectLst/>
                          <a:latin typeface="+mn-lt"/>
                          <a:ea typeface="+mn-ea"/>
                          <a:cs typeface="+mn-cs"/>
                        </a:rPr>
                        <a:t>2 weeks after, in-person, telephone, or telemedicine visit: </a:t>
                      </a:r>
                      <a:r>
                        <a:rPr lang="en-US" sz="1600" u="none" kern="1200" dirty="0">
                          <a:solidFill>
                            <a:schemeClr val="dk1"/>
                          </a:solidFill>
                          <a:effectLst/>
                          <a:latin typeface="+mn-lt"/>
                          <a:ea typeface="+mn-ea"/>
                          <a:cs typeface="+mn-cs"/>
                        </a:rPr>
                        <a:t>Assess and manage </a:t>
                      </a:r>
                      <a:r>
                        <a:rPr lang="en-US" sz="1600" i="0" u="none" strike="noStrike" kern="1200" dirty="0">
                          <a:solidFill>
                            <a:schemeClr val="dk1"/>
                          </a:solidFill>
                          <a:effectLst/>
                          <a:latin typeface="+mn-lt"/>
                          <a:ea typeface="+mn-ea"/>
                          <a:cs typeface="+mn-cs"/>
                        </a:rPr>
                        <a:t>adverse effects</a:t>
                      </a:r>
                      <a:r>
                        <a:rPr lang="en-US" sz="1600" u="none" kern="1200" dirty="0">
                          <a:solidFill>
                            <a:schemeClr val="dk1"/>
                          </a:solidFill>
                          <a:effectLst/>
                          <a:latin typeface="+mn-lt"/>
                          <a:ea typeface="+mn-ea"/>
                          <a:cs typeface="+mn-cs"/>
                        </a:rPr>
                        <a:t> and adherence challenges  </a:t>
                      </a:r>
                    </a:p>
                    <a:p>
                      <a:pPr marL="182880" lvl="0" indent="-182880">
                        <a:spcBef>
                          <a:spcPts val="100"/>
                        </a:spcBef>
                        <a:spcAft>
                          <a:spcPts val="100"/>
                        </a:spcAft>
                        <a:buFont typeface="Arial" panose="020B0604020202020204" pitchFamily="34" charset="0"/>
                        <a:buChar char="•"/>
                      </a:pPr>
                      <a:r>
                        <a:rPr lang="en-US" sz="1600" b="1" u="none" kern="1200" dirty="0">
                          <a:solidFill>
                            <a:schemeClr val="dk1"/>
                          </a:solidFill>
                          <a:effectLst/>
                          <a:latin typeface="+mn-lt"/>
                          <a:ea typeface="+mn-ea"/>
                          <a:cs typeface="+mn-cs"/>
                        </a:rPr>
                        <a:t>4 weeks after, in-person visit:</a:t>
                      </a:r>
                      <a:r>
                        <a:rPr lang="en-US" sz="1600" u="none" kern="1200" dirty="0">
                          <a:solidFill>
                            <a:schemeClr val="dk1"/>
                          </a:solidFill>
                          <a:effectLst/>
                          <a:latin typeface="+mn-lt"/>
                          <a:ea typeface="+mn-ea"/>
                          <a:cs typeface="+mn-cs"/>
                        </a:rPr>
                        <a:t> Assess and manage adverse effects and adherence challenges; assess for symptoms of </a:t>
                      </a:r>
                      <a:r>
                        <a:rPr lang="en-US" sz="1600" i="0" u="none" kern="1200" dirty="0">
                          <a:solidFill>
                            <a:schemeClr val="dk1"/>
                          </a:solidFill>
                          <a:effectLst/>
                          <a:latin typeface="+mn-lt"/>
                          <a:ea typeface="+mn-ea"/>
                          <a:cs typeface="+mn-cs"/>
                        </a:rPr>
                        <a:t>IRIS</a:t>
                      </a:r>
                      <a:r>
                        <a:rPr lang="en-US" sz="1600" u="none" kern="1200" dirty="0">
                          <a:solidFill>
                            <a:schemeClr val="dk1"/>
                          </a:solidFill>
                          <a:effectLst/>
                          <a:latin typeface="+mn-lt"/>
                          <a:ea typeface="+mn-ea"/>
                          <a:cs typeface="+mn-cs"/>
                        </a:rPr>
                        <a:t>; identify </a:t>
                      </a:r>
                      <a:r>
                        <a:rPr lang="en-US" sz="1600" i="0" u="none" strike="noStrike" kern="1200" dirty="0">
                          <a:solidFill>
                            <a:schemeClr val="dk1"/>
                          </a:solidFill>
                          <a:effectLst/>
                          <a:latin typeface="+mn-lt"/>
                          <a:ea typeface="+mn-ea"/>
                          <a:cs typeface="+mn-cs"/>
                        </a:rPr>
                        <a:t>drug-drug interactions</a:t>
                      </a:r>
                      <a:r>
                        <a:rPr lang="en-US" sz="1600" u="none" kern="1200" dirty="0">
                          <a:solidFill>
                            <a:schemeClr val="dk1"/>
                          </a:solidFill>
                          <a:effectLst/>
                          <a:latin typeface="+mn-lt"/>
                          <a:ea typeface="+mn-ea"/>
                          <a:cs typeface="+mn-cs"/>
                        </a:rPr>
                        <a:t>; order viral load testing</a:t>
                      </a:r>
                    </a:p>
                    <a:p>
                      <a:pPr marL="457200" lvl="1" indent="-182880">
                        <a:spcBef>
                          <a:spcPts val="100"/>
                        </a:spcBef>
                        <a:spcAft>
                          <a:spcPts val="100"/>
                        </a:spcAft>
                        <a:buFont typeface="Calibri" panose="020F0502020204030204" pitchFamily="34" charset="0"/>
                        <a:buChar char="­"/>
                      </a:pPr>
                      <a:r>
                        <a:rPr lang="en-US" sz="1600" u="none" kern="1200" dirty="0">
                          <a:solidFill>
                            <a:schemeClr val="dk1"/>
                          </a:solidFill>
                          <a:effectLst/>
                          <a:latin typeface="+mn-lt"/>
                          <a:ea typeface="+mn-ea"/>
                          <a:cs typeface="+mn-cs"/>
                        </a:rPr>
                        <a:t>Continue </a:t>
                      </a:r>
                      <a:r>
                        <a:rPr lang="en-US" sz="1600" i="0" u="none" kern="1200" dirty="0">
                          <a:solidFill>
                            <a:schemeClr val="dk1"/>
                          </a:solidFill>
                          <a:effectLst/>
                          <a:latin typeface="+mn-lt"/>
                          <a:ea typeface="+mn-ea"/>
                          <a:cs typeface="+mn-cs"/>
                        </a:rPr>
                        <a:t>immunizations</a:t>
                      </a:r>
                      <a:r>
                        <a:rPr lang="en-US" sz="1600" u="none" kern="1200" dirty="0">
                          <a:solidFill>
                            <a:schemeClr val="dk1"/>
                          </a:solidFill>
                          <a:effectLst/>
                          <a:latin typeface="+mn-lt"/>
                          <a:ea typeface="+mn-ea"/>
                          <a:cs typeface="+mn-cs"/>
                        </a:rPr>
                        <a:t> until the patient has received all indicated vaccines; avoid live vaccines until CD4 count is &gt;200 cells/mm</a:t>
                      </a:r>
                      <a:r>
                        <a:rPr lang="en-US" sz="1600" u="none" kern="1200" baseline="30000" dirty="0">
                          <a:solidFill>
                            <a:schemeClr val="dk1"/>
                          </a:solidFill>
                          <a:effectLst/>
                          <a:latin typeface="+mn-lt"/>
                          <a:ea typeface="+mn-ea"/>
                          <a:cs typeface="+mn-cs"/>
                        </a:rPr>
                        <a:t>3</a:t>
                      </a:r>
                      <a:endParaRPr lang="en-US" sz="1600" u="none" kern="1200" dirty="0">
                        <a:solidFill>
                          <a:schemeClr val="dk1"/>
                        </a:solidFill>
                        <a:effectLst/>
                        <a:latin typeface="+mn-lt"/>
                        <a:ea typeface="+mn-ea"/>
                        <a:cs typeface="+mn-cs"/>
                      </a:endParaRPr>
                    </a:p>
                    <a:p>
                      <a:pPr marL="457200" lvl="1" indent="-182880">
                        <a:spcBef>
                          <a:spcPts val="100"/>
                        </a:spcBef>
                        <a:spcAft>
                          <a:spcPts val="100"/>
                        </a:spcAft>
                        <a:buFont typeface="Calibri" panose="020F0502020204030204" pitchFamily="34" charset="0"/>
                        <a:buChar char="­"/>
                      </a:pPr>
                      <a:r>
                        <a:rPr lang="en-US" sz="1600" u="none" kern="1200" dirty="0">
                          <a:solidFill>
                            <a:schemeClr val="dk1"/>
                          </a:solidFill>
                          <a:effectLst/>
                          <a:latin typeface="+mn-lt"/>
                          <a:ea typeface="+mn-ea"/>
                          <a:cs typeface="+mn-cs"/>
                        </a:rPr>
                        <a:t>Assess: Comorbidity management, preventive and specialty care needs, psychosocial status and urgent psychosocial needs (</a:t>
                      </a:r>
                      <a:r>
                        <a:rPr lang="en-US" sz="1600" kern="1200" dirty="0">
                          <a:solidFill>
                            <a:schemeClr val="dk1"/>
                          </a:solidFill>
                          <a:effectLst/>
                          <a:latin typeface="+mn-lt"/>
                          <a:ea typeface="+mn-ea"/>
                          <a:cs typeface="+mn-cs"/>
                        </a:rPr>
                        <a:t>ongoing surveillance for diseases transmitted through the same routes as HIV, including HCV, HBV, HPV, and other STIs is recommended)</a:t>
                      </a:r>
                      <a:endParaRPr lang="en-US" sz="1600" u="none" kern="1200" dirty="0">
                        <a:solidFill>
                          <a:schemeClr val="dk1"/>
                        </a:solidFill>
                        <a:effectLst/>
                        <a:latin typeface="+mn-lt"/>
                        <a:ea typeface="+mn-ea"/>
                        <a:cs typeface="+mn-cs"/>
                      </a:endParaRPr>
                    </a:p>
                    <a:p>
                      <a:pPr marL="457200" lvl="1" indent="-182880">
                        <a:spcBef>
                          <a:spcPts val="100"/>
                        </a:spcBef>
                        <a:spcAft>
                          <a:spcPts val="100"/>
                        </a:spcAft>
                        <a:buFont typeface="Calibri" panose="020F0502020204030204" pitchFamily="34" charset="0"/>
                        <a:buChar char="­"/>
                      </a:pPr>
                      <a:r>
                        <a:rPr lang="en-US" sz="1600" u="none" kern="1200" dirty="0">
                          <a:solidFill>
                            <a:schemeClr val="dk1"/>
                          </a:solidFill>
                          <a:effectLst/>
                          <a:latin typeface="+mn-lt"/>
                          <a:ea typeface="+mn-ea"/>
                          <a:cs typeface="+mn-cs"/>
                        </a:rPr>
                        <a:t>Provide counseling, as above</a:t>
                      </a:r>
                    </a:p>
                    <a:p>
                      <a:pPr marL="182880" lvl="0" indent="-182880">
                        <a:spcBef>
                          <a:spcPts val="100"/>
                        </a:spcBef>
                        <a:spcAft>
                          <a:spcPts val="100"/>
                        </a:spcAft>
                        <a:buFont typeface="Arial" panose="020B0604020202020204" pitchFamily="34" charset="0"/>
                        <a:buChar char="•"/>
                      </a:pPr>
                      <a:r>
                        <a:rPr lang="en-US" sz="1600" b="1" u="none" kern="1200" dirty="0">
                          <a:solidFill>
                            <a:schemeClr val="dk1"/>
                          </a:solidFill>
                          <a:effectLst/>
                          <a:latin typeface="+mn-lt"/>
                          <a:ea typeface="+mn-ea"/>
                          <a:cs typeface="+mn-cs"/>
                        </a:rPr>
                        <a:t>HIV viral load and comprehensive metabolic panel: </a:t>
                      </a:r>
                      <a:r>
                        <a:rPr lang="en-US" sz="1600" u="none" kern="1200" dirty="0">
                          <a:solidFill>
                            <a:schemeClr val="dk1"/>
                          </a:solidFill>
                          <a:effectLst/>
                          <a:latin typeface="+mn-lt"/>
                          <a:ea typeface="+mn-ea"/>
                          <a:cs typeface="+mn-cs"/>
                        </a:rPr>
                        <a:t>4 weeks after ART initiation; at least every 8 weeks until complete virologic suppression is documented </a:t>
                      </a:r>
                    </a:p>
                    <a:p>
                      <a:pPr marL="182880" lvl="0" indent="-182880">
                        <a:spcBef>
                          <a:spcPts val="100"/>
                        </a:spcBef>
                        <a:spcAft>
                          <a:spcPts val="100"/>
                        </a:spcAft>
                        <a:buFont typeface="Arial" panose="020B0604020202020204" pitchFamily="34" charset="0"/>
                        <a:buChar char="•"/>
                      </a:pPr>
                      <a:r>
                        <a:rPr lang="en-US" sz="1600" b="1" u="none" kern="1200" dirty="0">
                          <a:solidFill>
                            <a:schemeClr val="dk1"/>
                          </a:solidFill>
                          <a:effectLst/>
                          <a:latin typeface="+mn-lt"/>
                          <a:ea typeface="+mn-ea"/>
                          <a:cs typeface="+mn-cs"/>
                        </a:rPr>
                        <a:t>CD4 cell count: </a:t>
                      </a:r>
                      <a:r>
                        <a:rPr lang="en-US" sz="1600" u="none" kern="1200" dirty="0">
                          <a:solidFill>
                            <a:schemeClr val="dk1"/>
                          </a:solidFill>
                          <a:effectLst/>
                          <a:latin typeface="+mn-lt"/>
                          <a:ea typeface="+mn-ea"/>
                          <a:cs typeface="+mn-cs"/>
                        </a:rPr>
                        <a:t>12 weeks after ART initiation; every 4 months until CD4 count &gt;200 cells/mm</a:t>
                      </a:r>
                      <a:r>
                        <a:rPr lang="en-US" sz="1600" u="none" kern="1200" baseline="30000" dirty="0">
                          <a:solidFill>
                            <a:schemeClr val="dk1"/>
                          </a:solidFill>
                          <a:effectLst/>
                          <a:latin typeface="+mn-lt"/>
                          <a:ea typeface="+mn-ea"/>
                          <a:cs typeface="+mn-cs"/>
                        </a:rPr>
                        <a:t>3</a:t>
                      </a:r>
                      <a:r>
                        <a:rPr lang="en-US" sz="1600" u="none" kern="1200" dirty="0">
                          <a:solidFill>
                            <a:schemeClr val="dk1"/>
                          </a:solidFill>
                          <a:effectLst/>
                          <a:latin typeface="+mn-lt"/>
                          <a:ea typeface="+mn-ea"/>
                          <a:cs typeface="+mn-cs"/>
                        </a:rPr>
                        <a:t> is obtained on 2 measurements at least 4 months apart, then at least every 6 months if CD4 count is ≤350 cells/mm</a:t>
                      </a:r>
                      <a:r>
                        <a:rPr lang="en-US" sz="1600" u="none" kern="1200" baseline="30000" dirty="0">
                          <a:solidFill>
                            <a:schemeClr val="dk1"/>
                          </a:solidFill>
                          <a:effectLst/>
                          <a:latin typeface="+mn-lt"/>
                          <a:ea typeface="+mn-ea"/>
                          <a:cs typeface="+mn-cs"/>
                        </a:rPr>
                        <a:t>3</a:t>
                      </a:r>
                      <a:r>
                        <a:rPr lang="en-US" sz="1600" u="none" kern="1200" baseline="0" dirty="0">
                          <a:solidFill>
                            <a:schemeClr val="dk1"/>
                          </a:solidFill>
                          <a:effectLst/>
                          <a:latin typeface="+mn-lt"/>
                          <a:ea typeface="+mn-ea"/>
                          <a:cs typeface="+mn-cs"/>
                        </a:rPr>
                        <a:t>; o</a:t>
                      </a:r>
                      <a:r>
                        <a:rPr lang="en-US" sz="1600" u="none" kern="1200" dirty="0">
                          <a:solidFill>
                            <a:schemeClr val="dk1"/>
                          </a:solidFill>
                          <a:effectLst/>
                          <a:latin typeface="+mn-lt"/>
                          <a:ea typeface="+mn-ea"/>
                          <a:cs typeface="+mn-cs"/>
                        </a:rPr>
                        <a:t>ptional if CD4 count is &gt;350 cells/mm</a:t>
                      </a:r>
                      <a:r>
                        <a:rPr lang="en-US" sz="1600" u="none" kern="1200" baseline="30000" dirty="0">
                          <a:solidFill>
                            <a:schemeClr val="dk1"/>
                          </a:solidFill>
                          <a:effectLst/>
                          <a:latin typeface="+mn-lt"/>
                          <a:ea typeface="+mn-ea"/>
                          <a:cs typeface="+mn-cs"/>
                        </a:rPr>
                        <a:t>3</a:t>
                      </a:r>
                      <a:r>
                        <a:rPr lang="en-US" sz="1600" u="none" kern="1200" dirty="0">
                          <a:solidFill>
                            <a:schemeClr val="dk1"/>
                          </a:solidFill>
                          <a:effectLst/>
                          <a:latin typeface="+mn-lt"/>
                          <a:ea typeface="+mn-ea"/>
                          <a:cs typeface="+mn-cs"/>
                        </a:rPr>
                        <a:t> and viral load is suppressed, i.e., &lt;20 to &lt;50 copies/mL </a:t>
                      </a:r>
                    </a:p>
                  </a:txBody>
                  <a:tcPr marL="68580" marR="68580" marT="0" marB="0">
                    <a:solidFill>
                      <a:srgbClr val="DFD3ED"/>
                    </a:solidFill>
                  </a:tcPr>
                </a:tc>
                <a:tc>
                  <a:txBody>
                    <a:bodyPr/>
                    <a:lstStyle/>
                    <a:p>
                      <a:pPr>
                        <a:spcBef>
                          <a:spcPts val="100"/>
                        </a:spcBef>
                        <a:spcAft>
                          <a:spcPts val="100"/>
                        </a:spcAft>
                      </a:pPr>
                      <a:r>
                        <a:rPr lang="en-US" sz="1600" b="1" kern="1200" dirty="0">
                          <a:solidFill>
                            <a:schemeClr val="dk1"/>
                          </a:solidFill>
                          <a:effectLst/>
                          <a:latin typeface="+mn-lt"/>
                          <a:ea typeface="+mn-ea"/>
                          <a:cs typeface="+mn-cs"/>
                        </a:rPr>
                        <a:t>If </a:t>
                      </a:r>
                      <a:r>
                        <a:rPr lang="en-US" sz="1600" b="1" u="none" kern="1200" dirty="0">
                          <a:solidFill>
                            <a:schemeClr val="dk1"/>
                          </a:solidFill>
                          <a:effectLst/>
                          <a:latin typeface="+mn-lt"/>
                          <a:ea typeface="+mn-ea"/>
                          <a:cs typeface="+mn-cs"/>
                        </a:rPr>
                        <a:t>rapid ART is not initiated: </a:t>
                      </a:r>
                      <a:endParaRPr lang="en-US" sz="1600" u="none" kern="1200" dirty="0">
                        <a:solidFill>
                          <a:schemeClr val="dk1"/>
                        </a:solidFill>
                        <a:effectLst/>
                        <a:latin typeface="+mn-lt"/>
                        <a:ea typeface="+mn-ea"/>
                        <a:cs typeface="+mn-cs"/>
                      </a:endParaRPr>
                    </a:p>
                    <a:p>
                      <a:pPr marL="182880" lvl="0" indent="-182880">
                        <a:spcBef>
                          <a:spcPts val="100"/>
                        </a:spcBef>
                        <a:spcAft>
                          <a:spcPts val="100"/>
                        </a:spcAft>
                        <a:buFont typeface="Arial" panose="020B0604020202020204" pitchFamily="34" charset="0"/>
                        <a:buChar char="•"/>
                      </a:pPr>
                      <a:r>
                        <a:rPr lang="en-US" sz="1600" b="1" u="none" kern="1200" dirty="0">
                          <a:solidFill>
                            <a:schemeClr val="dk1"/>
                          </a:solidFill>
                          <a:effectLst/>
                          <a:latin typeface="+mn-lt"/>
                          <a:ea typeface="+mn-ea"/>
                          <a:cs typeface="+mn-cs"/>
                        </a:rPr>
                        <a:t>1 week after the first visit, in-person:</a:t>
                      </a:r>
                      <a:r>
                        <a:rPr lang="en-US" sz="1600" u="none" kern="1200" dirty="0">
                          <a:solidFill>
                            <a:schemeClr val="dk1"/>
                          </a:solidFill>
                          <a:effectLst/>
                          <a:latin typeface="+mn-lt"/>
                          <a:ea typeface="+mn-ea"/>
                          <a:cs typeface="+mn-cs"/>
                        </a:rPr>
                        <a:t> Review laboratory test results, including </a:t>
                      </a:r>
                      <a:r>
                        <a:rPr lang="en-US" sz="1600" u="none" strike="noStrike" kern="1200" dirty="0">
                          <a:solidFill>
                            <a:schemeClr val="dk1"/>
                          </a:solidFill>
                          <a:effectLst/>
                          <a:latin typeface="+mn-lt"/>
                          <a:ea typeface="+mn-ea"/>
                          <a:cs typeface="+mn-cs"/>
                        </a:rPr>
                        <a:t>confirmatory HIV test</a:t>
                      </a:r>
                      <a:r>
                        <a:rPr lang="en-US" sz="1600" u="none" kern="1200" dirty="0">
                          <a:solidFill>
                            <a:schemeClr val="dk1"/>
                          </a:solidFill>
                          <a:effectLst/>
                          <a:latin typeface="+mn-lt"/>
                          <a:ea typeface="+mn-ea"/>
                          <a:cs typeface="+mn-cs"/>
                        </a:rPr>
                        <a:t> result. </a:t>
                      </a:r>
                    </a:p>
                    <a:p>
                      <a:pPr marL="457200" lvl="1" indent="-182880">
                        <a:spcBef>
                          <a:spcPts val="100"/>
                        </a:spcBef>
                        <a:spcAft>
                          <a:spcPts val="100"/>
                        </a:spcAft>
                        <a:buFont typeface="Calibri" panose="020F0502020204030204" pitchFamily="34" charset="0"/>
                        <a:buChar char="­"/>
                      </a:pPr>
                      <a:r>
                        <a:rPr lang="en-US" sz="1600" u="none" kern="1200" dirty="0">
                          <a:solidFill>
                            <a:schemeClr val="dk1"/>
                          </a:solidFill>
                          <a:effectLst/>
                          <a:latin typeface="+mn-lt"/>
                          <a:ea typeface="+mn-ea"/>
                          <a:cs typeface="+mn-cs"/>
                        </a:rPr>
                        <a:t>Reassess treatment readiness and barriers</a:t>
                      </a:r>
                    </a:p>
                    <a:p>
                      <a:pPr marL="457200" lvl="1" indent="-182880">
                        <a:spcBef>
                          <a:spcPts val="100"/>
                        </a:spcBef>
                        <a:spcAft>
                          <a:spcPts val="100"/>
                        </a:spcAft>
                        <a:buFont typeface="Calibri" panose="020F0502020204030204" pitchFamily="34" charset="0"/>
                        <a:buChar char="­"/>
                      </a:pPr>
                      <a:r>
                        <a:rPr lang="en-US" sz="1600" u="none" kern="1200" dirty="0">
                          <a:solidFill>
                            <a:schemeClr val="dk1"/>
                          </a:solidFill>
                          <a:effectLst/>
                          <a:latin typeface="+mn-lt"/>
                          <a:ea typeface="+mn-ea"/>
                          <a:cs typeface="+mn-cs"/>
                        </a:rPr>
                        <a:t>Engage the patient in motivational interviewing and shared decision-making regarding ART initiation</a:t>
                      </a:r>
                    </a:p>
                    <a:p>
                      <a:pPr marL="457200" lvl="1" indent="-182880">
                        <a:spcBef>
                          <a:spcPts val="100"/>
                        </a:spcBef>
                        <a:spcAft>
                          <a:spcPts val="100"/>
                        </a:spcAft>
                        <a:buFont typeface="Calibri" panose="020F0502020204030204" pitchFamily="34" charset="0"/>
                        <a:buChar char="­"/>
                      </a:pPr>
                      <a:r>
                        <a:rPr lang="en-US" sz="1600" u="none" kern="1200" dirty="0">
                          <a:solidFill>
                            <a:schemeClr val="dk1"/>
                          </a:solidFill>
                          <a:effectLst/>
                          <a:latin typeface="+mn-lt"/>
                          <a:ea typeface="+mn-ea"/>
                          <a:cs typeface="+mn-cs"/>
                        </a:rPr>
                        <a:t>Provide counseling, as above</a:t>
                      </a:r>
                    </a:p>
                    <a:p>
                      <a:pPr marL="182880" indent="-182880">
                        <a:spcBef>
                          <a:spcPts val="100"/>
                        </a:spcBef>
                        <a:spcAft>
                          <a:spcPts val="100"/>
                        </a:spcAft>
                        <a:buFont typeface="Arial" panose="020B0604020202020204" pitchFamily="34" charset="0"/>
                        <a:buChar char="•"/>
                      </a:pPr>
                      <a:r>
                        <a:rPr lang="en-US" sz="1600" b="1" u="none" kern="1200" dirty="0">
                          <a:solidFill>
                            <a:schemeClr val="dk1"/>
                          </a:solidFill>
                          <a:effectLst/>
                          <a:latin typeface="+mn-lt"/>
                          <a:ea typeface="+mn-ea"/>
                          <a:cs typeface="+mn-cs"/>
                        </a:rPr>
                        <a:t>Ongoing:</a:t>
                      </a:r>
                      <a:r>
                        <a:rPr lang="en-US" sz="1600" u="none" kern="1200" dirty="0">
                          <a:solidFill>
                            <a:schemeClr val="dk1"/>
                          </a:solidFill>
                          <a:effectLst/>
                          <a:latin typeface="+mn-lt"/>
                          <a:ea typeface="+mn-ea"/>
                          <a:cs typeface="+mn-cs"/>
                        </a:rPr>
                        <a:t> Schedule return visits to encourage ART initiation, monthly or at intervals that respect the patient’s autonomy and at a frequency that the patient agrees to</a:t>
                      </a:r>
                      <a:endParaRPr lang="en-US" sz="1600" u="none" dirty="0"/>
                    </a:p>
                  </a:txBody>
                  <a:tcPr>
                    <a:solidFill>
                      <a:srgbClr val="F5F1F9"/>
                    </a:solidFill>
                  </a:tcPr>
                </a:tc>
                <a:extLst>
                  <a:ext uri="{0D108BD9-81ED-4DB2-BD59-A6C34878D82A}">
                    <a16:rowId xmlns:a16="http://schemas.microsoft.com/office/drawing/2014/main" val="667067045"/>
                  </a:ext>
                </a:extLst>
              </a:tr>
            </a:tbl>
          </a:graphicData>
        </a:graphic>
      </p:graphicFrame>
    </p:spTree>
    <p:extLst>
      <p:ext uri="{BB962C8B-B14F-4D97-AF65-F5344CB8AC3E}">
        <p14:creationId xmlns:p14="http://schemas.microsoft.com/office/powerpoint/2010/main" val="450823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3C1DB-BF61-41ED-A46F-7A6F437A7703}"/>
              </a:ext>
            </a:extLst>
          </p:cNvPr>
          <p:cNvSpPr>
            <a:spLocks noGrp="1"/>
          </p:cNvSpPr>
          <p:nvPr>
            <p:ph type="title"/>
          </p:nvPr>
        </p:nvSpPr>
        <p:spPr>
          <a:xfrm>
            <a:off x="148389" y="269541"/>
            <a:ext cx="10515600" cy="1325563"/>
          </a:xfrm>
        </p:spPr>
        <p:txBody>
          <a:bodyPr>
            <a:normAutofit fontScale="90000"/>
          </a:bodyPr>
          <a:lstStyle/>
          <a:p>
            <a:r>
              <a:rPr lang="en-US" dirty="0">
                <a:effectLst/>
              </a:rPr>
              <a:t>HIV Laboratory</a:t>
            </a:r>
            <a:br>
              <a:rPr lang="en-US" dirty="0">
                <a:effectLst/>
              </a:rPr>
            </a:br>
            <a:r>
              <a:rPr lang="en-US" dirty="0">
                <a:effectLst/>
              </a:rPr>
              <a:t>Testing </a:t>
            </a:r>
            <a:br>
              <a:rPr lang="en-US" dirty="0">
                <a:effectLst/>
              </a:rPr>
            </a:br>
            <a:r>
              <a:rPr lang="en-US" dirty="0">
                <a:effectLst/>
              </a:rPr>
              <a:t>Algorithm </a:t>
            </a:r>
            <a:r>
              <a:rPr lang="en-US" sz="2400" dirty="0">
                <a:effectLst/>
              </a:rPr>
              <a:t>[a]</a:t>
            </a:r>
            <a:endParaRPr lang="en-US" dirty="0">
              <a:effectLst/>
            </a:endParaRPr>
          </a:p>
        </p:txBody>
      </p:sp>
      <p:sp>
        <p:nvSpPr>
          <p:cNvPr id="4" name="Footer Placeholder 3">
            <a:extLst>
              <a:ext uri="{FF2B5EF4-FFF2-40B4-BE49-F238E27FC236}">
                <a16:creationId xmlns:a16="http://schemas.microsoft.com/office/drawing/2014/main" id="{282BE3AC-85A3-45ED-883F-879A8D054D7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98533AE-0C2D-435E-A2F4-B351A2C140A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C88B5CD-1C4E-4C4E-882B-B2D5D9922B13}"/>
              </a:ext>
            </a:extLst>
          </p:cNvPr>
          <p:cNvSpPr>
            <a:spLocks noGrp="1"/>
          </p:cNvSpPr>
          <p:nvPr>
            <p:ph type="dt" sz="half" idx="2"/>
          </p:nvPr>
        </p:nvSpPr>
        <p:spPr/>
        <p:txBody>
          <a:bodyPr/>
          <a:lstStyle/>
          <a:p>
            <a:r>
              <a:rPr lang="en-US" dirty="0"/>
              <a:t>July 2024</a:t>
            </a:r>
          </a:p>
        </p:txBody>
      </p:sp>
      <p:sp>
        <p:nvSpPr>
          <p:cNvPr id="7" name="TextBox 6">
            <a:extLst>
              <a:ext uri="{FF2B5EF4-FFF2-40B4-BE49-F238E27FC236}">
                <a16:creationId xmlns:a16="http://schemas.microsoft.com/office/drawing/2014/main" id="{7F8F30A5-5830-4CBF-8FCB-45D1080FF210}"/>
              </a:ext>
            </a:extLst>
          </p:cNvPr>
          <p:cNvSpPr txBox="1"/>
          <p:nvPr/>
        </p:nvSpPr>
        <p:spPr>
          <a:xfrm>
            <a:off x="148389" y="5991225"/>
            <a:ext cx="2425151" cy="369332"/>
          </a:xfrm>
          <a:prstGeom prst="rect">
            <a:avLst/>
          </a:prstGeom>
          <a:noFill/>
        </p:spPr>
        <p:txBody>
          <a:bodyPr wrap="none" rtlCol="0">
            <a:spAutoFit/>
          </a:bodyPr>
          <a:lstStyle/>
          <a:p>
            <a:r>
              <a:rPr lang="en-US" dirty="0"/>
              <a:t>See next slide for notes.</a:t>
            </a:r>
          </a:p>
        </p:txBody>
      </p:sp>
      <p:pic>
        <p:nvPicPr>
          <p:cNvPr id="1026" name="Picture 2" descr="Figure 2: HIV Laboratory Testing Algorithm [a]">
            <a:extLst>
              <a:ext uri="{FF2B5EF4-FFF2-40B4-BE49-F238E27FC236}">
                <a16:creationId xmlns:a16="http://schemas.microsoft.com/office/drawing/2014/main" id="{E13BF765-F80C-4373-B7E7-ED69EE04D4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0740" y="136525"/>
            <a:ext cx="7315200" cy="624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2313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89472-EC93-4BB9-B87A-A60A14B8EE8B}"/>
              </a:ext>
            </a:extLst>
          </p:cNvPr>
          <p:cNvSpPr>
            <a:spLocks noGrp="1"/>
          </p:cNvSpPr>
          <p:nvPr>
            <p:ph type="title"/>
          </p:nvPr>
        </p:nvSpPr>
        <p:spPr>
          <a:xfrm>
            <a:off x="267748" y="203637"/>
            <a:ext cx="9717505" cy="828209"/>
          </a:xfrm>
        </p:spPr>
        <p:txBody>
          <a:bodyPr/>
          <a:lstStyle/>
          <a:p>
            <a:r>
              <a:rPr lang="en-US" dirty="0">
                <a:effectLst/>
              </a:rPr>
              <a:t>HIV Laboratory Testing Algorithm: Notes</a:t>
            </a:r>
          </a:p>
        </p:txBody>
      </p:sp>
      <p:sp>
        <p:nvSpPr>
          <p:cNvPr id="3" name="Content Placeholder 2">
            <a:extLst>
              <a:ext uri="{FF2B5EF4-FFF2-40B4-BE49-F238E27FC236}">
                <a16:creationId xmlns:a16="http://schemas.microsoft.com/office/drawing/2014/main" id="{32B75855-0464-4881-AE67-E61D89D35E20}"/>
              </a:ext>
            </a:extLst>
          </p:cNvPr>
          <p:cNvSpPr>
            <a:spLocks noGrp="1"/>
          </p:cNvSpPr>
          <p:nvPr>
            <p:ph idx="1"/>
          </p:nvPr>
        </p:nvSpPr>
        <p:spPr>
          <a:xfrm>
            <a:off x="737532" y="1122571"/>
            <a:ext cx="10515600" cy="4612858"/>
          </a:xfrm>
        </p:spPr>
        <p:txBody>
          <a:bodyPr>
            <a:normAutofit fontScale="92500" lnSpcReduction="20000"/>
          </a:bodyPr>
          <a:lstStyle/>
          <a:p>
            <a:pPr marL="274320" indent="-274320">
              <a:lnSpc>
                <a:spcPct val="120000"/>
              </a:lnSpc>
              <a:spcBef>
                <a:spcPts val="0"/>
              </a:spcBef>
              <a:buFont typeface="+mj-lt"/>
              <a:buAutoNum type="alphaLcPeriod"/>
            </a:pPr>
            <a:r>
              <a:rPr lang="en-US" sz="1400" dirty="0"/>
              <a:t>Adapted from CDC 2018 Quick reference guide: Recommended laboratory HIV testing algorithm for serum or plasma specimens and APHL Suggested reporting language for the HIV laboratory diagnostic testing algorithm.</a:t>
            </a:r>
          </a:p>
          <a:p>
            <a:pPr marL="274320" indent="-274320">
              <a:lnSpc>
                <a:spcPct val="120000"/>
              </a:lnSpc>
              <a:spcBef>
                <a:spcPts val="0"/>
              </a:spcBef>
              <a:buFont typeface="+mj-lt"/>
              <a:buAutoNum type="alphaLcPeriod"/>
            </a:pPr>
            <a:r>
              <a:rPr lang="en-US" sz="1400" dirty="0"/>
              <a:t>APHL and CDC continue to recommend that laboratories use an FDA-approved instrumented HIV-1/HIV-2 Ag/Ab immunoassay as the initial assay in the laboratory HIV testing algorithm for serum or plasma due to their superior sensitivity for detecting acute HIV infection. However, the FDA-approved single-use rapid HIV-1/HIV-2 Ag/Ab immunoassay may be used as the initial assay in the laboratory HIV testing algorithm for serum or plasma if an instrumented assay is not available.</a:t>
            </a:r>
          </a:p>
          <a:p>
            <a:pPr marL="274320" indent="-274320">
              <a:lnSpc>
                <a:spcPct val="120000"/>
              </a:lnSpc>
              <a:spcBef>
                <a:spcPts val="0"/>
              </a:spcBef>
              <a:buFont typeface="+mj-lt"/>
              <a:buAutoNum type="alphaLcPeriod"/>
            </a:pPr>
            <a:r>
              <a:rPr lang="en-US" sz="1400" dirty="0"/>
              <a:t>Become familiar with the laboratory’s internal testing algorithm and results-reporting policies. Many labs will reflex additional screening steps (such as HIV Ab differentiation immunoassay and HIV RNA) on the original sample without supplemental orders. Other labs may require additional samples or supplemental orders to complete all steps in the algorithm.</a:t>
            </a:r>
          </a:p>
          <a:p>
            <a:pPr marL="274320" indent="-274320">
              <a:lnSpc>
                <a:spcPct val="120000"/>
              </a:lnSpc>
              <a:spcBef>
                <a:spcPts val="0"/>
              </a:spcBef>
              <a:buFont typeface="+mj-lt"/>
              <a:buAutoNum type="alphaLcPeriod"/>
            </a:pPr>
            <a:r>
              <a:rPr lang="en-US" sz="1400" dirty="0"/>
              <a:t>This includes specimens reported as HIV-2 positive with HIV-1 cross-reactivity.</a:t>
            </a:r>
          </a:p>
          <a:p>
            <a:pPr marL="274320" indent="-274320">
              <a:lnSpc>
                <a:spcPct val="120000"/>
              </a:lnSpc>
              <a:spcBef>
                <a:spcPts val="0"/>
              </a:spcBef>
              <a:buFont typeface="+mj-lt"/>
              <a:buAutoNum type="alphaLcPeriod"/>
            </a:pPr>
            <a:r>
              <a:rPr lang="en-US" sz="1400" dirty="0"/>
              <a:t>Further testing may be performed to determine type.</a:t>
            </a:r>
          </a:p>
          <a:p>
            <a:pPr marL="274320" indent="-274320">
              <a:lnSpc>
                <a:spcPct val="120000"/>
              </a:lnSpc>
              <a:spcBef>
                <a:spcPts val="0"/>
              </a:spcBef>
              <a:buFont typeface="+mj-lt"/>
              <a:buAutoNum type="alphaLcPeriod"/>
            </a:pPr>
            <a:r>
              <a:rPr lang="en-US" sz="1400" dirty="0"/>
              <a:t>Per the Geenius package insert, specimens with this final assay interpretation should be retested with a new cartridge. If the final assay interpretation is again HIV-2 indeterminate, it should be reported as such and followed with an HIV-1 NAT.</a:t>
            </a:r>
          </a:p>
          <a:p>
            <a:pPr marL="274320" indent="-274320">
              <a:lnSpc>
                <a:spcPct val="120000"/>
              </a:lnSpc>
              <a:spcBef>
                <a:spcPts val="0"/>
              </a:spcBef>
              <a:buFont typeface="+mj-lt"/>
              <a:buAutoNum type="alphaLcPeriod"/>
            </a:pPr>
            <a:r>
              <a:rPr lang="en-US" sz="1400" dirty="0"/>
              <a:t>Most laboratories reflex directly to an HIV-1 RNA test without requiring an additional test order or new specimen, either by performing the test in-house or referring the specimen to another laboratory. If the laboratory is unable to or does not automatically reflex directly to the RNA test, clinicians should order an HIV-1 RNA test as soon as possible. To reflex directly to an HIV-1 RNA test, a test kit approved by either the FDA or NYSDOH to aid in diagnosing HIV-1 infection is required. If HIV-1 RNA is detected, acute HIV-1 is present, and clinicians should proceed with clinical evaluation. If no HIV-1 RNA is detected, the initial immunoassay result is presumed false positive.</a:t>
            </a:r>
          </a:p>
          <a:p>
            <a:pPr marL="274320" indent="-274320">
              <a:lnSpc>
                <a:spcPct val="120000"/>
              </a:lnSpc>
              <a:spcBef>
                <a:spcPts val="0"/>
              </a:spcBef>
              <a:buFont typeface="+mj-lt"/>
              <a:buAutoNum type="alphaLcPeriod"/>
            </a:pPr>
            <a:r>
              <a:rPr lang="en-US" sz="1400" dirty="0"/>
              <a:t>A negative HIV-1 NAT result and repeatedly HIV-2 indeterminate or HIV indeterminate Ab differentiation immunoassay result should be referred for testing with a different validated supplemental HIV-2 test (antibody test or NAT) if available. Alternatively, redraw and repeat algorithm in 2 to 4 weeks to assess HIV-2 infection.</a:t>
            </a:r>
          </a:p>
        </p:txBody>
      </p:sp>
      <p:sp>
        <p:nvSpPr>
          <p:cNvPr id="4" name="Footer Placeholder 3">
            <a:extLst>
              <a:ext uri="{FF2B5EF4-FFF2-40B4-BE49-F238E27FC236}">
                <a16:creationId xmlns:a16="http://schemas.microsoft.com/office/drawing/2014/main" id="{2189263D-139E-4B8C-8DE6-DE29CEB28D8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796580A-6D08-4F84-B299-112B2ECE705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7C40798-75DD-4762-A866-A1315ED88662}"/>
              </a:ext>
            </a:extLst>
          </p:cNvPr>
          <p:cNvSpPr>
            <a:spLocks noGrp="1"/>
          </p:cNvSpPr>
          <p:nvPr>
            <p:ph type="dt" sz="half" idx="2"/>
          </p:nvPr>
        </p:nvSpPr>
        <p:spPr/>
        <p:txBody>
          <a:bodyPr/>
          <a:lstStyle/>
          <a:p>
            <a:r>
              <a:rPr lang="en-US" dirty="0"/>
              <a:t>July 2024</a:t>
            </a:r>
          </a:p>
        </p:txBody>
      </p:sp>
    </p:spTree>
    <p:extLst>
      <p:ext uri="{BB962C8B-B14F-4D97-AF65-F5344CB8AC3E}">
        <p14:creationId xmlns:p14="http://schemas.microsoft.com/office/powerpoint/2010/main" val="2763449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855B8-E666-453A-B6F9-BA8818F90FB6}"/>
              </a:ext>
            </a:extLst>
          </p:cNvPr>
          <p:cNvSpPr>
            <a:spLocks noGrp="1"/>
          </p:cNvSpPr>
          <p:nvPr>
            <p:ph type="title"/>
          </p:nvPr>
        </p:nvSpPr>
        <p:spPr>
          <a:xfrm>
            <a:off x="259183" y="92392"/>
            <a:ext cx="10003971" cy="1325563"/>
          </a:xfrm>
        </p:spPr>
        <p:txBody>
          <a:bodyPr>
            <a:normAutofit/>
          </a:bodyPr>
          <a:lstStyle/>
          <a:p>
            <a:r>
              <a:rPr lang="en-US" sz="3600" b="0" dirty="0">
                <a:effectLst/>
                <a:latin typeface="+mn-lt"/>
              </a:rPr>
              <a:t>Checklist 1: HIV-Specific Elements of Health Status and History </a:t>
            </a:r>
            <a:endParaRPr lang="en-US" sz="3600" b="0" dirty="0">
              <a:latin typeface="+mn-lt"/>
            </a:endParaRPr>
          </a:p>
        </p:txBody>
      </p:sp>
      <p:sp>
        <p:nvSpPr>
          <p:cNvPr id="4" name="Footer Placeholder 3">
            <a:extLst>
              <a:ext uri="{FF2B5EF4-FFF2-40B4-BE49-F238E27FC236}">
                <a16:creationId xmlns:a16="http://schemas.microsoft.com/office/drawing/2014/main" id="{2AA46C3F-53EA-4506-9008-7AB3283E69D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EC1584C-CCBE-4DF9-8BB8-AED5B44D9D3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7C67264-C9EB-4F0E-B0C2-14B81EA8627C}"/>
              </a:ext>
            </a:extLst>
          </p:cNvPr>
          <p:cNvSpPr>
            <a:spLocks noGrp="1"/>
          </p:cNvSpPr>
          <p:nvPr>
            <p:ph type="dt" sz="half" idx="2"/>
          </p:nvPr>
        </p:nvSpPr>
        <p:spPr/>
        <p:txBody>
          <a:bodyPr/>
          <a:lstStyle/>
          <a:p>
            <a:r>
              <a:rPr lang="en-US" dirty="0"/>
              <a:t>July 2024</a:t>
            </a:r>
          </a:p>
        </p:txBody>
      </p:sp>
      <p:graphicFrame>
        <p:nvGraphicFramePr>
          <p:cNvPr id="9" name="Table 8">
            <a:extLst>
              <a:ext uri="{FF2B5EF4-FFF2-40B4-BE49-F238E27FC236}">
                <a16:creationId xmlns:a16="http://schemas.microsoft.com/office/drawing/2014/main" id="{54171802-6C6F-4EB4-873A-9B2633DDD72B}"/>
              </a:ext>
            </a:extLst>
          </p:cNvPr>
          <p:cNvGraphicFramePr>
            <a:graphicFrameLocks noGrp="1"/>
          </p:cNvGraphicFramePr>
          <p:nvPr>
            <p:extLst>
              <p:ext uri="{D42A27DB-BD31-4B8C-83A1-F6EECF244321}">
                <p14:modId xmlns:p14="http://schemas.microsoft.com/office/powerpoint/2010/main" val="2087244684"/>
              </p:ext>
            </p:extLst>
          </p:nvPr>
        </p:nvGraphicFramePr>
        <p:xfrm>
          <a:off x="276289" y="1361673"/>
          <a:ext cx="11758646" cy="4975419"/>
        </p:xfrm>
        <a:graphic>
          <a:graphicData uri="http://schemas.openxmlformats.org/drawingml/2006/table">
            <a:tbl>
              <a:tblPr firstRow="1" bandRow="1">
                <a:tableStyleId>{5C22544A-7EE6-4342-B048-85BDC9FD1C3A}</a:tableStyleId>
              </a:tblPr>
              <a:tblGrid>
                <a:gridCol w="11758646">
                  <a:extLst>
                    <a:ext uri="{9D8B030D-6E8A-4147-A177-3AD203B41FA5}">
                      <a16:colId xmlns:a16="http://schemas.microsoft.com/office/drawing/2014/main" val="4187282819"/>
                    </a:ext>
                  </a:extLst>
                </a:gridCol>
              </a:tblGrid>
              <a:tr h="4975419">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0" i="1" kern="1200" dirty="0">
                          <a:solidFill>
                            <a:schemeClr val="tx1"/>
                          </a:solidFill>
                          <a:effectLst/>
                          <a:latin typeface="+mn-lt"/>
                          <a:ea typeface="+mn-ea"/>
                          <a:cs typeface="+mn-cs"/>
                        </a:rPr>
                        <a:t>Note: The items listed below are in addition to routine primary care assessment. The standard approach to primary care is the same for patients with and without HIV, whether care is delivered by a specialist or internist; however, there are unique considerations for patients with HIV, including treatment of HIV itself.</a:t>
                      </a:r>
                      <a:endParaRPr lang="en-US" sz="1700" b="1" kern="1200" dirty="0">
                        <a:solidFill>
                          <a:schemeClr val="tx1"/>
                        </a:solidFill>
                        <a:effectLst/>
                        <a:latin typeface="+mn-lt"/>
                        <a:ea typeface="+mn-ea"/>
                        <a:cs typeface="+mn-cs"/>
                      </a:endParaRPr>
                    </a:p>
                    <a:p>
                      <a:pPr marL="285750" lvl="0" indent="-285750">
                        <a:spcBef>
                          <a:spcPts val="300"/>
                        </a:spcBef>
                        <a:spcAft>
                          <a:spcPts val="300"/>
                        </a:spcAft>
                        <a:buSzPct val="75000"/>
                        <a:buFont typeface="Wingdings" panose="05000000000000000000" pitchFamily="2" charset="2"/>
                        <a:buChar char="q"/>
                      </a:pPr>
                      <a:r>
                        <a:rPr lang="en-US" sz="1700" b="1" kern="1200" dirty="0">
                          <a:solidFill>
                            <a:schemeClr val="tx1"/>
                          </a:solidFill>
                          <a:effectLst/>
                          <a:latin typeface="+mn-lt"/>
                          <a:ea typeface="+mn-ea"/>
                          <a:cs typeface="+mn-cs"/>
                        </a:rPr>
                        <a:t>HIV history: </a:t>
                      </a:r>
                      <a:r>
                        <a:rPr lang="en-US" sz="1700" b="0" kern="1200" dirty="0">
                          <a:solidFill>
                            <a:schemeClr val="tx1"/>
                          </a:solidFill>
                          <a:effectLst/>
                          <a:latin typeface="+mn-lt"/>
                          <a:ea typeface="+mn-ea"/>
                          <a:cs typeface="+mn-cs"/>
                        </a:rPr>
                        <a:t>Diagnosis date and source; ART regimens,</a:t>
                      </a:r>
                      <a:r>
                        <a:rPr lang="en-US" sz="1700" b="1" kern="1200" dirty="0">
                          <a:solidFill>
                            <a:schemeClr val="lt1"/>
                          </a:solidFill>
                          <a:effectLst/>
                          <a:latin typeface="+mn-lt"/>
                          <a:ea typeface="+mn-ea"/>
                          <a:cs typeface="+mn-cs"/>
                        </a:rPr>
                        <a:t> </a:t>
                      </a:r>
                      <a:r>
                        <a:rPr lang="en-US" sz="1700" b="0" kern="1200" dirty="0">
                          <a:solidFill>
                            <a:schemeClr val="tx1"/>
                          </a:solidFill>
                          <a:effectLst/>
                          <a:latin typeface="+mn-lt"/>
                          <a:ea typeface="+mn-ea"/>
                          <a:cs typeface="+mn-cs"/>
                        </a:rPr>
                        <a:t>prior PrEP use, challenges, adverse reactions, pauses, and lapses; previous resistance testing results; HIV-related hospitalizations; disclosure status; history of </a:t>
                      </a:r>
                      <a:r>
                        <a:rPr lang="en-US" sz="1700" b="0" kern="1200" dirty="0" err="1">
                          <a:solidFill>
                            <a:schemeClr val="tx1"/>
                          </a:solidFill>
                          <a:effectLst/>
                          <a:latin typeface="+mn-lt"/>
                          <a:ea typeface="+mn-ea"/>
                          <a:cs typeface="+mn-cs"/>
                        </a:rPr>
                        <a:t>Ois</a:t>
                      </a:r>
                      <a:r>
                        <a:rPr lang="en-US" sz="1700" b="0" kern="1200" dirty="0">
                          <a:solidFill>
                            <a:schemeClr val="tx1"/>
                          </a:solidFill>
                          <a:effectLst/>
                          <a:latin typeface="+mn-lt"/>
                          <a:ea typeface="+mn-ea"/>
                          <a:cs typeface="+mn-cs"/>
                        </a:rPr>
                        <a:t>, including prophylaxis and treatment; history of AIDS-defining conditions and treatments; signs or symptoms of potential </a:t>
                      </a:r>
                      <a:r>
                        <a:rPr lang="en-US" sz="1700" b="0" u="none" kern="1200" dirty="0">
                          <a:solidFill>
                            <a:schemeClr val="tx1"/>
                          </a:solidFill>
                          <a:effectLst/>
                          <a:latin typeface="+mn-lt"/>
                          <a:ea typeface="+mn-ea"/>
                          <a:cs typeface="+mn-cs"/>
                        </a:rPr>
                        <a:t>long-term effects of ART (e.g., bone density changes, dyslipidemia, weight gain, renal dysfunction). Also see NYSDOH AI Guidance: Addressing the Needs of Older Patients in HIV Care.</a:t>
                      </a:r>
                    </a:p>
                    <a:p>
                      <a:pPr marL="285750" lvl="0" indent="-285750">
                        <a:spcBef>
                          <a:spcPts val="300"/>
                        </a:spcBef>
                        <a:spcAft>
                          <a:spcPts val="300"/>
                        </a:spcAft>
                        <a:buSzPct val="75000"/>
                        <a:buFont typeface="Wingdings" panose="05000000000000000000" pitchFamily="2" charset="2"/>
                        <a:buChar char="q"/>
                      </a:pPr>
                      <a:r>
                        <a:rPr lang="en-US" sz="1700" b="1" kern="1200" dirty="0">
                          <a:solidFill>
                            <a:schemeClr val="tx1"/>
                          </a:solidFill>
                          <a:effectLst/>
                          <a:latin typeface="+mn-lt"/>
                          <a:ea typeface="+mn-ea"/>
                          <a:cs typeface="+mn-cs"/>
                        </a:rPr>
                        <a:t>Medications: </a:t>
                      </a:r>
                      <a:r>
                        <a:rPr lang="en-US" sz="1700" b="0" kern="1200" dirty="0">
                          <a:solidFill>
                            <a:schemeClr val="tx1"/>
                          </a:solidFill>
                          <a:effectLst/>
                          <a:latin typeface="+mn-lt"/>
                          <a:ea typeface="+mn-ea"/>
                          <a:cs typeface="+mn-cs"/>
                        </a:rPr>
                        <a:t>Experienced and potential ART drug-drug interactions with any of the patient’s current medications (prescribed, OTC, herbal and nonpharmacologic agents); hormone use, including nonprescription, route of administration, and source.</a:t>
                      </a:r>
                    </a:p>
                    <a:p>
                      <a:pPr marL="285750" lvl="0" indent="-285750">
                        <a:spcBef>
                          <a:spcPts val="300"/>
                        </a:spcBef>
                        <a:spcAft>
                          <a:spcPts val="300"/>
                        </a:spcAft>
                        <a:buSzPct val="75000"/>
                        <a:buFont typeface="Wingdings" panose="05000000000000000000" pitchFamily="2" charset="2"/>
                        <a:buChar char="q"/>
                      </a:pPr>
                      <a:r>
                        <a:rPr lang="en-US" sz="1700" b="1" kern="1200" dirty="0">
                          <a:solidFill>
                            <a:schemeClr val="tx1"/>
                          </a:solidFill>
                          <a:effectLst/>
                          <a:latin typeface="+mn-lt"/>
                          <a:ea typeface="+mn-ea"/>
                          <a:cs typeface="+mn-cs"/>
                        </a:rPr>
                        <a:t>Immunizations: </a:t>
                      </a:r>
                      <a:r>
                        <a:rPr lang="en-US" sz="1700" b="0" kern="1200" dirty="0">
                          <a:solidFill>
                            <a:schemeClr val="tx1"/>
                          </a:solidFill>
                          <a:effectLst/>
                          <a:latin typeface="+mn-lt"/>
                          <a:ea typeface="+mn-ea"/>
                          <a:cs typeface="+mn-cs"/>
                        </a:rPr>
                        <a:t>Status of immunizations recommended for adults with HIV; travel-related immunization status if indicated.</a:t>
                      </a:r>
                    </a:p>
                    <a:p>
                      <a:pPr marL="285750" lvl="0" indent="-285750">
                        <a:spcBef>
                          <a:spcPts val="300"/>
                        </a:spcBef>
                        <a:spcAft>
                          <a:spcPts val="300"/>
                        </a:spcAft>
                        <a:buSzPct val="75000"/>
                        <a:buFont typeface="Wingdings" panose="05000000000000000000" pitchFamily="2" charset="2"/>
                        <a:buChar char="q"/>
                      </a:pPr>
                      <a:r>
                        <a:rPr lang="en-US" sz="1700" b="1" kern="1200" dirty="0">
                          <a:solidFill>
                            <a:schemeClr val="tx1"/>
                          </a:solidFill>
                          <a:effectLst/>
                          <a:latin typeface="+mn-lt"/>
                          <a:ea typeface="+mn-ea"/>
                          <a:cs typeface="+mn-cs"/>
                        </a:rPr>
                        <a:t>Sexually transmitted infections: </a:t>
                      </a:r>
                      <a:r>
                        <a:rPr lang="en-US" sz="1700" b="0" kern="1200" dirty="0">
                          <a:solidFill>
                            <a:schemeClr val="tx1"/>
                          </a:solidFill>
                          <a:effectLst/>
                          <a:latin typeface="+mn-lt"/>
                          <a:ea typeface="+mn-ea"/>
                          <a:cs typeface="+mn-cs"/>
                        </a:rPr>
                        <a:t>History and treatment of syphilis, gonorrhea, chlamydia, human papillomavirus, and other STIs; history of HIV transmission and ongoing risk factors; current and past experience with prevention, including doxy-PEP. </a:t>
                      </a:r>
                    </a:p>
                    <a:p>
                      <a:pPr marL="285750" lvl="0" indent="-285750">
                        <a:spcBef>
                          <a:spcPts val="300"/>
                        </a:spcBef>
                        <a:spcAft>
                          <a:spcPts val="300"/>
                        </a:spcAft>
                        <a:buSzPct val="75000"/>
                        <a:buFont typeface="Wingdings" panose="05000000000000000000" pitchFamily="2" charset="2"/>
                        <a:buChar char="q"/>
                      </a:pPr>
                      <a:r>
                        <a:rPr lang="en-US" sz="1700" b="1" kern="1200" dirty="0">
                          <a:solidFill>
                            <a:schemeClr val="tx1"/>
                          </a:solidFill>
                          <a:effectLst/>
                          <a:latin typeface="+mn-lt"/>
                          <a:ea typeface="+mn-ea"/>
                          <a:cs typeface="+mn-cs"/>
                        </a:rPr>
                        <a:t>Hepatic: </a:t>
                      </a:r>
                      <a:r>
                        <a:rPr lang="en-US" sz="1700" b="0" kern="1200" dirty="0">
                          <a:solidFill>
                            <a:schemeClr val="tx1"/>
                          </a:solidFill>
                          <a:effectLst/>
                          <a:latin typeface="+mn-lt"/>
                          <a:ea typeface="+mn-ea"/>
                          <a:cs typeface="+mn-cs"/>
                        </a:rPr>
                        <a:t>History of and treatment for viral hepatitis (HAV, HBV, HCV); history of cirrhosis (compensated/decompensated) or previous hepatic compromise. </a:t>
                      </a:r>
                    </a:p>
                    <a:p>
                      <a:pPr marL="285750" lvl="0" indent="-285750">
                        <a:spcBef>
                          <a:spcPts val="300"/>
                        </a:spcBef>
                        <a:spcAft>
                          <a:spcPts val="300"/>
                        </a:spcAft>
                        <a:buSzPct val="75000"/>
                        <a:buFont typeface="Wingdings" panose="05000000000000000000" pitchFamily="2" charset="2"/>
                        <a:buChar char="q"/>
                      </a:pPr>
                      <a:r>
                        <a:rPr lang="en-US" sz="1700" b="1" kern="1200" dirty="0">
                          <a:solidFill>
                            <a:schemeClr val="tx1"/>
                          </a:solidFill>
                          <a:effectLst/>
                          <a:latin typeface="+mn-lt"/>
                          <a:ea typeface="+mn-ea"/>
                          <a:cs typeface="+mn-cs"/>
                        </a:rPr>
                        <a:t>Neurologic: </a:t>
                      </a:r>
                      <a:r>
                        <a:rPr lang="en-US" sz="1700" b="0" kern="1200" dirty="0">
                          <a:solidFill>
                            <a:schemeClr val="tx1"/>
                          </a:solidFill>
                          <a:effectLst/>
                          <a:latin typeface="+mn-lt"/>
                          <a:ea typeface="+mn-ea"/>
                          <a:cs typeface="+mn-cs"/>
                        </a:rPr>
                        <a:t>Cognitive and neurobehavioral function; history of ischemia or thrombosis; history or symptoms of neuropathy, including symmetric distal polyneuropathy (common, particularly in patients exposed to earlier generations of ART).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02761226"/>
                  </a:ext>
                </a:extLst>
              </a:tr>
            </a:tbl>
          </a:graphicData>
        </a:graphic>
      </p:graphicFrame>
    </p:spTree>
    <p:extLst>
      <p:ext uri="{BB962C8B-B14F-4D97-AF65-F5344CB8AC3E}">
        <p14:creationId xmlns:p14="http://schemas.microsoft.com/office/powerpoint/2010/main" val="377173635"/>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625</TotalTime>
  <Words>7986</Words>
  <Application>Microsoft Office PowerPoint</Application>
  <PresentationFormat>Widescreen</PresentationFormat>
  <Paragraphs>613</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Calibri Light</vt:lpstr>
      <vt:lpstr>Symbol</vt:lpstr>
      <vt:lpstr>Wingdings</vt:lpstr>
      <vt:lpstr>Content</vt:lpstr>
      <vt:lpstr>PowerPoint Presentation</vt:lpstr>
      <vt:lpstr>Purpose of This Guideline</vt:lpstr>
      <vt:lpstr>Recommendations</vt:lpstr>
      <vt:lpstr>Flowchart 1: Initial Visit, New HIV Diagnosis, NOT Taking ART</vt:lpstr>
      <vt:lpstr>Flowchart 1, continued</vt:lpstr>
      <vt:lpstr>Flowchart 1, continued</vt:lpstr>
      <vt:lpstr>HIV Laboratory Testing  Algorithm [a]</vt:lpstr>
      <vt:lpstr>HIV Laboratory Testing Algorithm: Notes</vt:lpstr>
      <vt:lpstr>Checklist 1: HIV-Specific Elements of Health Status and History </vt:lpstr>
      <vt:lpstr>Checklist 1: HIV-Specific Elements of Health Status and History, continued</vt:lpstr>
      <vt:lpstr>Checklist 1: HIV-Specific Elements of Health Status and History, continued</vt:lpstr>
      <vt:lpstr>Recommended Immunizations for Adults With HIV</vt:lpstr>
      <vt:lpstr>Checklist 2: Initial (Baseline) and Annual Laboratory Testing for Adults With HIV</vt:lpstr>
      <vt:lpstr>Checklist 2, continued</vt:lpstr>
      <vt:lpstr>Flowchart 2: Initial Visit, HIV Confirmed, IS Taking ART</vt:lpstr>
      <vt:lpstr>Flowchart 2, continued</vt:lpstr>
      <vt:lpstr>Flowchart 2, continued</vt:lpstr>
      <vt:lpstr>Flowchart 2, notes:</vt:lpstr>
      <vt:lpstr>Flowchart 3: Initial Visit, HIV Confirmed, NOT Taking ART</vt:lpstr>
      <vt:lpstr>Flowchart 3, continued</vt:lpstr>
      <vt:lpstr>Flowchart 3, continued</vt:lpstr>
      <vt:lpstr>Flowchart 3, notes:</vt:lpstr>
      <vt:lpstr>Flowchart 4: Annual, Routine, New Illness, or Post-Hospitalization Visit: Established Patient Who IS Taking ART</vt:lpstr>
      <vt:lpstr>Flowchart 4, continued</vt:lpstr>
      <vt:lpstr>Checklist 3: Recommended Age-, Sex-, and Risk-Based Screening</vt:lpstr>
      <vt:lpstr>Checklist 3, continued</vt:lpstr>
      <vt:lpstr>Checklist 4: Primary Prevention for Adults With HIV </vt:lpstr>
      <vt:lpstr>Checklist 4, continued</vt:lpstr>
      <vt:lpstr>Opportunistic Infection Prophylaxis for Adults With HIV [a]</vt:lpstr>
      <vt:lpstr>Opportunistic Infection Prophylaxis for Adults With HIV, continued</vt:lpstr>
      <vt:lpstr>Oral Health</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137</cp:revision>
  <dcterms:created xsi:type="dcterms:W3CDTF">2022-05-26T16:37:43Z</dcterms:created>
  <dcterms:modified xsi:type="dcterms:W3CDTF">2024-07-23T16:43:59Z</dcterms:modified>
</cp:coreProperties>
</file>