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0" r:id="rId4"/>
    <p:sldId id="261" r:id="rId5"/>
    <p:sldId id="262" r:id="rId6"/>
    <p:sldId id="263" r:id="rId7"/>
    <p:sldId id="264" r:id="rId8"/>
    <p:sldId id="265" r:id="rId9"/>
    <p:sldId id="269" r:id="rId10"/>
    <p:sldId id="267" r:id="rId11"/>
    <p:sldId id="268" r:id="rId12"/>
    <p:sldId id="270" r:id="rId13"/>
    <p:sldId id="271" r:id="rId14"/>
    <p:sldId id="272" r:id="rId15"/>
    <p:sldId id="257"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6" d="100"/>
          <a:sy n="66" d="100"/>
        </p:scale>
        <p:origin x="5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7/16/2024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dirty="0"/>
              <a:t>MONTH YEAR</a:t>
            </a:r>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453705955"/>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Clinical Guidance:</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Stimulant Use</a:t>
            </a:r>
          </a:p>
          <a:p>
            <a:pPr marL="0" indent="0" algn="ctr">
              <a:buNone/>
            </a:pPr>
            <a:r>
              <a:rPr lang="en-US" sz="4800" dirty="0">
                <a:solidFill>
                  <a:srgbClr val="331F44"/>
                </a:solidFill>
              </a:rPr>
              <a:t>www.suguidelinesnys.org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a:t>JULY 2024</a:t>
            </a:r>
            <a:endParaRPr lang="en-US" dirty="0"/>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D233-0244-4950-862C-93A4D91C81B9}"/>
              </a:ext>
            </a:extLst>
          </p:cNvPr>
          <p:cNvSpPr>
            <a:spLocks noGrp="1"/>
          </p:cNvSpPr>
          <p:nvPr>
            <p:ph type="title"/>
          </p:nvPr>
        </p:nvSpPr>
        <p:spPr/>
        <p:txBody>
          <a:bodyPr/>
          <a:lstStyle/>
          <a:p>
            <a:r>
              <a:rPr lang="en-US" dirty="0"/>
              <a:t>Communicating With Patients About </a:t>
            </a:r>
            <a:br>
              <a:rPr lang="en-US" dirty="0"/>
            </a:br>
            <a:r>
              <a:rPr lang="en-US" dirty="0"/>
              <a:t>Stimulant and Other Substance Use, </a:t>
            </a:r>
            <a:r>
              <a:rPr lang="en-US" sz="2400" i="1" dirty="0">
                <a:effectLst/>
              </a:rPr>
              <a:t>continued</a:t>
            </a:r>
            <a:r>
              <a:rPr lang="en-US" dirty="0">
                <a:effectLst/>
              </a:rPr>
              <a:t> </a:t>
            </a:r>
          </a:p>
        </p:txBody>
      </p:sp>
      <p:sp>
        <p:nvSpPr>
          <p:cNvPr id="3" name="Content Placeholder 2">
            <a:extLst>
              <a:ext uri="{FF2B5EF4-FFF2-40B4-BE49-F238E27FC236}">
                <a16:creationId xmlns:a16="http://schemas.microsoft.com/office/drawing/2014/main" id="{BC8B8522-E034-4028-AE8C-E3AE33C43963}"/>
              </a:ext>
            </a:extLst>
          </p:cNvPr>
          <p:cNvSpPr>
            <a:spLocks noGrp="1"/>
          </p:cNvSpPr>
          <p:nvPr>
            <p:ph idx="1"/>
          </p:nvPr>
        </p:nvSpPr>
        <p:spPr/>
        <p:txBody>
          <a:bodyPr>
            <a:normAutofit fontScale="92500" lnSpcReduction="20000"/>
          </a:bodyPr>
          <a:lstStyle/>
          <a:p>
            <a:pPr marL="342900" marR="0" lvl="0" indent="-342900">
              <a:spcBef>
                <a:spcPts val="300"/>
              </a:spcBef>
              <a:spcAft>
                <a:spcPts val="300"/>
              </a:spcAft>
              <a:buFont typeface="Calibri" panose="020F0502020204030204" pitchFamily="34" charset="0"/>
              <a:buChar char="•"/>
              <a:tabLst>
                <a:tab pos="228600" algn="l"/>
                <a:tab pos="4572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Substance use language and terminology change often, and one term may refer to different substances, e.g., “dope” may refer to cannabis or heroin. Ask patients to define any unfamiliar terms and to correct any misuse of terms.</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Some modes of use carry stigma and patients may be reluctant to mention them. If clinicians ask specifically, it may encourage conversation, e.g.,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How do you use (drug of choice)?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Are you injecting, snorting, or smoking? </a:t>
            </a:r>
            <a:r>
              <a:rPr lang="en-US" sz="2800" dirty="0">
                <a:effectLst/>
                <a:latin typeface="Calibri" panose="020F0502020204030204" pitchFamily="34" charset="0"/>
                <a:ea typeface="Calibri" panose="020F0502020204030204" pitchFamily="34" charset="0"/>
                <a:cs typeface="Times New Roman" panose="02020603050405020304" pitchFamily="18" charset="0"/>
              </a:rPr>
              <a:t>Mode(s) of use inform harm reduction strategies.</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use of substances with sex may increase a patient’s risk of acquiring HIV, HCV, and other STIs. Clinicians may ask, e.g.,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Do you use drugs with sex? Are there any drugs that you use only with sex? How do you use (drug of choice) with sex? </a:t>
            </a:r>
            <a:r>
              <a:rPr lang="en-US" sz="2800" dirty="0">
                <a:effectLst/>
                <a:latin typeface="Calibri" panose="020F0502020204030204" pitchFamily="34" charset="0"/>
                <a:ea typeface="Calibri" panose="020F0502020204030204" pitchFamily="34" charset="0"/>
                <a:cs typeface="Times New Roman" panose="02020603050405020304" pitchFamily="18" charset="0"/>
              </a:rPr>
              <a:t>Some methods, such as rectal use of methamphetamine or cocaine, are associated with abrasions that increase the risk of exposure to HIV and other STIs during condomless sex.</a:t>
            </a:r>
          </a:p>
        </p:txBody>
      </p:sp>
      <p:sp>
        <p:nvSpPr>
          <p:cNvPr id="4" name="Footer Placeholder 3">
            <a:extLst>
              <a:ext uri="{FF2B5EF4-FFF2-40B4-BE49-F238E27FC236}">
                <a16:creationId xmlns:a16="http://schemas.microsoft.com/office/drawing/2014/main" id="{32AD2D2E-7B55-4B8F-B15E-9E073CD1DFB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E7B4D2-4A27-47D3-BD34-62E7F355C394}"/>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BF7FCFF9-41FF-4487-A1FB-1CFFDAEF7A76}"/>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084753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CECD7-BB2A-4559-B2C4-2A59A2B48BE3}"/>
              </a:ext>
            </a:extLst>
          </p:cNvPr>
          <p:cNvSpPr>
            <a:spLocks noGrp="1"/>
          </p:cNvSpPr>
          <p:nvPr>
            <p:ph type="title"/>
          </p:nvPr>
        </p:nvSpPr>
        <p:spPr/>
        <p:txBody>
          <a:bodyPr/>
          <a:lstStyle/>
          <a:p>
            <a:r>
              <a:rPr lang="en-US" dirty="0"/>
              <a:t>Overdose Prevention Strategies</a:t>
            </a:r>
          </a:p>
        </p:txBody>
      </p:sp>
      <p:sp>
        <p:nvSpPr>
          <p:cNvPr id="3" name="Content Placeholder 2">
            <a:extLst>
              <a:ext uri="{FF2B5EF4-FFF2-40B4-BE49-F238E27FC236}">
                <a16:creationId xmlns:a16="http://schemas.microsoft.com/office/drawing/2014/main" id="{E6BF5615-AF7E-4619-94A3-3EDE88547D16}"/>
              </a:ext>
            </a:extLst>
          </p:cNvPr>
          <p:cNvSpPr>
            <a:spLocks noGrp="1"/>
          </p:cNvSpPr>
          <p:nvPr>
            <p:ph idx="1"/>
          </p:nvPr>
        </p:nvSpPr>
        <p:spPr>
          <a:xfrm>
            <a:off x="838200" y="1562100"/>
            <a:ext cx="10515600" cy="4614863"/>
          </a:xfrm>
        </p:spPr>
        <p:txBody>
          <a:bodyPr>
            <a:normAutofit fontScale="77500" lnSpcReduction="20000"/>
          </a:bodyPr>
          <a:lstStyle/>
          <a:p>
            <a:pPr marL="0" indent="0">
              <a:buNone/>
            </a:pPr>
            <a:r>
              <a:rPr lang="en-US" dirty="0"/>
              <a:t>Counsel patients to:</a:t>
            </a:r>
          </a:p>
          <a:p>
            <a:pPr algn="l">
              <a:buFont typeface="Arial" panose="020B0604020202020204" pitchFamily="34" charset="0"/>
              <a:buChar char="•"/>
            </a:pPr>
            <a:r>
              <a:rPr lang="en-US" b="0" i="0" dirty="0">
                <a:solidFill>
                  <a:srgbClr val="000000"/>
                </a:solidFill>
                <a:effectLst/>
              </a:rPr>
              <a:t>Assume all illicitly manufactured opioids will contain fentanyl or other high-potency synthetic opioids and that stimulants and counterfeit pills may contain these agents.</a:t>
            </a:r>
          </a:p>
          <a:p>
            <a:pPr algn="l">
              <a:buFont typeface="Arial" panose="020B0604020202020204" pitchFamily="34" charset="0"/>
              <a:buChar char="•"/>
            </a:pPr>
            <a:r>
              <a:rPr lang="en-US" b="0" i="0" dirty="0">
                <a:solidFill>
                  <a:srgbClr val="000000"/>
                </a:solidFill>
                <a:effectLst/>
              </a:rPr>
              <a:t>When possible, test drugs with fentanyl test strips or other drug-checking strategies. Online sources include MATTERS (for New York State residents and programs, no charge), DanceSafe, and BTNX. Some New York State Authorized Syringe Exchange Sites may provide fentanyl test strips and other drug-checking strategies.</a:t>
            </a:r>
          </a:p>
          <a:p>
            <a:pPr algn="l">
              <a:buFont typeface="Arial" panose="020B0604020202020204" pitchFamily="34" charset="0"/>
              <a:buChar char="•"/>
            </a:pPr>
            <a:r>
              <a:rPr lang="en-US" b="0" i="0" dirty="0">
                <a:solidFill>
                  <a:srgbClr val="000000"/>
                </a:solidFill>
                <a:effectLst/>
              </a:rPr>
              <a:t>Try to avoid using drugs alone, and if they have to use alone, arrange for someone to check in or use phone- and web-based apps (e.g., Never Use Alone Inc. at 800-484-3731).</a:t>
            </a:r>
          </a:p>
          <a:p>
            <a:pPr algn="l">
              <a:buFont typeface="Arial" panose="020B0604020202020204" pitchFamily="34" charset="0"/>
              <a:buChar char="•"/>
            </a:pPr>
            <a:r>
              <a:rPr lang="en-US" b="0" i="0" dirty="0">
                <a:solidFill>
                  <a:srgbClr val="000000"/>
                </a:solidFill>
                <a:effectLst/>
              </a:rPr>
              <a:t>Start with a small amount (low dose) when using any drug.</a:t>
            </a:r>
          </a:p>
          <a:p>
            <a:pPr algn="l">
              <a:buFont typeface="Arial" panose="020B0604020202020204" pitchFamily="34" charset="0"/>
              <a:buChar char="•"/>
            </a:pPr>
            <a:r>
              <a:rPr lang="en-US" b="0" i="0" dirty="0">
                <a:solidFill>
                  <a:srgbClr val="000000"/>
                </a:solidFill>
                <a:effectLst/>
              </a:rPr>
              <a:t>Carry naloxone (NLX), learn how to use it to reverse an opioid overdose, and encourage friends and contacts to do the same. The 4 mg NLX nasal spray formulation is available at pharmacies, at NYSDOH-Registered Opioid Overdose Prevention Programs (no charge), and through online resources such as NEXT Distro. NLX is covered by New York State Medicaid and most private insurers.</a:t>
            </a:r>
          </a:p>
          <a:p>
            <a:endParaRPr lang="en-US" dirty="0"/>
          </a:p>
        </p:txBody>
      </p:sp>
      <p:sp>
        <p:nvSpPr>
          <p:cNvPr id="4" name="Footer Placeholder 3">
            <a:extLst>
              <a:ext uri="{FF2B5EF4-FFF2-40B4-BE49-F238E27FC236}">
                <a16:creationId xmlns:a16="http://schemas.microsoft.com/office/drawing/2014/main" id="{5B72EA62-6167-4BFF-9EB1-551F8D66603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42FB7C1-EA5B-42FE-900C-F3A0468F3ADC}"/>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3B553FDB-8879-430C-855A-31514A01C3A6}"/>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87043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D233-0244-4950-862C-93A4D91C81B9}"/>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Patients With Stimulant Use Disorder (</a:t>
            </a:r>
            <a:r>
              <a:rPr lang="en-US" dirty="0" err="1">
                <a:effectLst>
                  <a:outerShdw blurRad="38100" dist="38100" dir="2700000" algn="tl">
                    <a:srgbClr val="000000">
                      <a:alpha val="43137"/>
                    </a:srgbClr>
                  </a:outerShdw>
                </a:effectLst>
              </a:rPr>
              <a:t>StUD</a:t>
            </a:r>
            <a:r>
              <a:rPr lang="en-US" dirty="0">
                <a:effectLst>
                  <a:outerShdw blurRad="38100" dist="38100" dir="2700000" algn="tl">
                    <a:srgbClr val="000000">
                      <a:alpha val="43137"/>
                    </a:srgbClr>
                  </a:outerShdw>
                </a:effectLst>
              </a:rPr>
              <a:t>)</a:t>
            </a:r>
          </a:p>
        </p:txBody>
      </p:sp>
      <p:sp>
        <p:nvSpPr>
          <p:cNvPr id="3" name="Content Placeholder 2">
            <a:extLst>
              <a:ext uri="{FF2B5EF4-FFF2-40B4-BE49-F238E27FC236}">
                <a16:creationId xmlns:a16="http://schemas.microsoft.com/office/drawing/2014/main" id="{BC8B8522-E034-4028-AE8C-E3AE33C43963}"/>
              </a:ext>
            </a:extLst>
          </p:cNvPr>
          <p:cNvSpPr>
            <a:spLocks noGrp="1"/>
          </p:cNvSpPr>
          <p:nvPr>
            <p:ph idx="1"/>
          </p:nvPr>
        </p:nvSpPr>
        <p:spPr>
          <a:xfrm>
            <a:off x="838200" y="1587500"/>
            <a:ext cx="10515600" cy="4589463"/>
          </a:xfrm>
        </p:spPr>
        <p:txBody>
          <a:bodyPr>
            <a:normAutofit/>
          </a:bodyPr>
          <a:lstStyle/>
          <a:p>
            <a:pPr marL="0" marR="0" indent="0">
              <a:spcBef>
                <a:spcPts val="600"/>
              </a:spcBef>
              <a:spcAft>
                <a:spcPts val="6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For patients with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StUD</a:t>
            </a:r>
            <a:r>
              <a:rPr lang="en-US" sz="2400" dirty="0">
                <a:effectLst/>
                <a:latin typeface="Calibri" panose="020F0502020204030204" pitchFamily="34" charset="0"/>
                <a:ea typeface="Calibri" panose="020F0502020204030204" pitchFamily="34" charset="0"/>
                <a:cs typeface="Times New Roman" panose="02020603050405020304" pitchFamily="18" charset="0"/>
              </a:rPr>
              <a:t>, clinicians who are not specialists in substance use treatment are encouraged to:</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Discuss harm reduction strategies, including overdose prevention.</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Evaluate patient’s readiness to engage in treatment; if ready, collaborate with patient on treatment goals.</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Refer patient for behavioral therapy based on availability and patient preference. Evidence indicates that, overall, contingency management and other behavioral approaches are more effective than pharmacologic treatment for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StUD</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Consult with or refer patient to a substance use treatment specialist for pharmacologic treatment.</a:t>
            </a:r>
          </a:p>
        </p:txBody>
      </p:sp>
      <p:sp>
        <p:nvSpPr>
          <p:cNvPr id="4" name="Footer Placeholder 3">
            <a:extLst>
              <a:ext uri="{FF2B5EF4-FFF2-40B4-BE49-F238E27FC236}">
                <a16:creationId xmlns:a16="http://schemas.microsoft.com/office/drawing/2014/main" id="{32AD2D2E-7B55-4B8F-B15E-9E073CD1DFB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E7B4D2-4A27-47D3-BD34-62E7F355C394}"/>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BF7FCFF9-41FF-4487-A1FB-1CFFDAEF7A76}"/>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104155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a:xfrm>
            <a:off x="177800" y="134937"/>
            <a:ext cx="10515600" cy="1325563"/>
          </a:xfrm>
        </p:spPr>
        <p:txBody>
          <a:bodyPr>
            <a:normAutofit/>
          </a:bodyPr>
          <a:lstStyle/>
          <a:p>
            <a:r>
              <a:rPr lang="en-US" sz="3600" dirty="0"/>
              <a:t>Medications and Factors to Consider for </a:t>
            </a:r>
            <a:r>
              <a:rPr lang="en-US" sz="3600" dirty="0" err="1"/>
              <a:t>StUD</a:t>
            </a:r>
            <a:r>
              <a:rPr lang="en-US" sz="3600" dirty="0"/>
              <a:t> Treatment</a:t>
            </a:r>
            <a:br>
              <a:rPr lang="en-US" sz="3600" dirty="0"/>
            </a:br>
            <a:r>
              <a:rPr lang="en-US" sz="3600" dirty="0"/>
              <a:t>(from ASAM/AAAP Clinical Practice Guideline)</a:t>
            </a:r>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1070586153"/>
              </p:ext>
            </p:extLst>
          </p:nvPr>
        </p:nvGraphicFramePr>
        <p:xfrm>
          <a:off x="387350" y="1603722"/>
          <a:ext cx="11417300" cy="4609405"/>
        </p:xfrm>
        <a:graphic>
          <a:graphicData uri="http://schemas.openxmlformats.org/drawingml/2006/table">
            <a:tbl>
              <a:tblPr firstRow="1" bandRow="1">
                <a:tableStyleId>{5940675A-B579-460E-94D1-54222C63F5DA}</a:tableStyleId>
              </a:tblPr>
              <a:tblGrid>
                <a:gridCol w="2343566">
                  <a:extLst>
                    <a:ext uri="{9D8B030D-6E8A-4147-A177-3AD203B41FA5}">
                      <a16:colId xmlns:a16="http://schemas.microsoft.com/office/drawing/2014/main" val="3138902713"/>
                    </a:ext>
                  </a:extLst>
                </a:gridCol>
                <a:gridCol w="9073734">
                  <a:extLst>
                    <a:ext uri="{9D8B030D-6E8A-4147-A177-3AD203B41FA5}">
                      <a16:colId xmlns:a16="http://schemas.microsoft.com/office/drawing/2014/main" val="3846033145"/>
                    </a:ext>
                  </a:extLst>
                </a:gridCol>
              </a:tblGrid>
              <a:tr h="325754">
                <a:tc>
                  <a:txBody>
                    <a:bodyPr/>
                    <a:lstStyle/>
                    <a:p>
                      <a:r>
                        <a:rPr lang="en-US" sz="1600" b="1" dirty="0">
                          <a:solidFill>
                            <a:schemeClr val="bg1"/>
                          </a:solidFill>
                        </a:rPr>
                        <a:t>Medication(s)</a:t>
                      </a:r>
                    </a:p>
                  </a:txBody>
                  <a:tcPr>
                    <a:solidFill>
                      <a:srgbClr val="523178"/>
                    </a:solidFill>
                  </a:tcPr>
                </a:tc>
                <a:tc>
                  <a:txBody>
                    <a:bodyPr/>
                    <a:lstStyle/>
                    <a:p>
                      <a:r>
                        <a:rPr lang="en-US" sz="1600" b="1" kern="1200" dirty="0">
                          <a:solidFill>
                            <a:schemeClr val="bg1"/>
                          </a:solidFill>
                          <a:effectLst/>
                          <a:latin typeface="+mn-lt"/>
                          <a:ea typeface="+mn-ea"/>
                          <a:cs typeface="+mn-cs"/>
                        </a:rPr>
                        <a:t>Considerations</a:t>
                      </a:r>
                      <a:endParaRPr lang="en-US" sz="1600" b="1" dirty="0">
                        <a:solidFill>
                          <a:schemeClr val="bg1"/>
                        </a:solidFill>
                      </a:endParaRPr>
                    </a:p>
                  </a:txBody>
                  <a:tcPr>
                    <a:solidFill>
                      <a:srgbClr val="523178"/>
                    </a:solidFill>
                  </a:tcPr>
                </a:tc>
                <a:extLst>
                  <a:ext uri="{0D108BD9-81ED-4DB2-BD59-A6C34878D82A}">
                    <a16:rowId xmlns:a16="http://schemas.microsoft.com/office/drawing/2014/main" val="2537754222"/>
                  </a:ext>
                </a:extLst>
              </a:tr>
              <a:tr h="325754">
                <a:tc gridSpan="2">
                  <a:txBody>
                    <a:bodyPr/>
                    <a:lstStyle/>
                    <a:p>
                      <a:pPr marL="0" indent="0">
                        <a:buFont typeface="Arial" panose="020B0604020202020204" pitchFamily="34" charset="0"/>
                        <a:buNone/>
                      </a:pPr>
                      <a:r>
                        <a:rPr lang="en-US" sz="1600" b="1" i="1" kern="1200" dirty="0">
                          <a:solidFill>
                            <a:schemeClr val="tx1"/>
                          </a:solidFill>
                          <a:effectLst/>
                          <a:latin typeface="+mn-lt"/>
                          <a:ea typeface="+mn-ea"/>
                          <a:cs typeface="+mn-cs"/>
                        </a:rPr>
                        <a:t>Amphetamine or Methamphetamine Use Disorder</a:t>
                      </a:r>
                      <a:endParaRPr lang="en-US" sz="1600" b="1" dirty="0"/>
                    </a:p>
                  </a:txBody>
                  <a:tcPr/>
                </a:tc>
                <a:tc hMerge="1">
                  <a:txBody>
                    <a:bodyPr/>
                    <a:lstStyle/>
                    <a:p>
                      <a:endParaRPr lang="en-US"/>
                    </a:p>
                  </a:txBody>
                  <a:tcPr/>
                </a:tc>
                <a:extLst>
                  <a:ext uri="{0D108BD9-81ED-4DB2-BD59-A6C34878D82A}">
                    <a16:rowId xmlns:a16="http://schemas.microsoft.com/office/drawing/2014/main" val="1412677282"/>
                  </a:ext>
                </a:extLst>
              </a:tr>
              <a:tr h="79957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tx1"/>
                          </a:solidFill>
                          <a:effectLst/>
                          <a:latin typeface="+mn-lt"/>
                          <a:ea typeface="+mn-ea"/>
                          <a:cs typeface="+mn-cs"/>
                        </a:rPr>
                        <a:t>Mirtazapine</a:t>
                      </a: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i="0" kern="1200" dirty="0">
                        <a:solidFill>
                          <a:schemeClr val="tx1"/>
                        </a:solidFill>
                        <a:effectLst/>
                        <a:latin typeface="+mn-lt"/>
                        <a:ea typeface="+mn-ea"/>
                        <a:cs typeface="+mn-cs"/>
                      </a:endParaRPr>
                    </a:p>
                  </a:txBody>
                  <a:tcPr/>
                </a:tc>
                <a:tc>
                  <a:txBody>
                    <a:bodyPr/>
                    <a:lstStyle/>
                    <a:p>
                      <a:pPr marL="285750" lvl="0" indent="-285750">
                        <a:buFont typeface="Arial" panose="020B0604020202020204" pitchFamily="34" charset="0"/>
                        <a:buChar char="•"/>
                      </a:pPr>
                      <a:r>
                        <a:rPr lang="en-US" sz="1600" kern="1200">
                          <a:solidFill>
                            <a:schemeClr val="tx1"/>
                          </a:solidFill>
                          <a:effectLst/>
                          <a:latin typeface="+mn-lt"/>
                          <a:ea typeface="+mn-ea"/>
                          <a:cs typeface="+mn-cs"/>
                        </a:rPr>
                        <a:t>May also treat co-occurring depressive disorders</a:t>
                      </a:r>
                    </a:p>
                    <a:p>
                      <a:pPr marL="285750" lvl="0" indent="-285750">
                        <a:buFont typeface="Arial" panose="020B0604020202020204" pitchFamily="34" charset="0"/>
                        <a:buChar char="•"/>
                      </a:pPr>
                      <a:r>
                        <a:rPr lang="en-US" sz="1600" kern="1200">
                          <a:solidFill>
                            <a:schemeClr val="tx1"/>
                          </a:solidFill>
                          <a:effectLst/>
                          <a:latin typeface="+mn-lt"/>
                          <a:ea typeface="+mn-ea"/>
                          <a:cs typeface="+mn-cs"/>
                        </a:rPr>
                        <a:t>May reduce stimulant-associated sexual risk behaviors in MSM; may reduce insomnia</a:t>
                      </a:r>
                    </a:p>
                    <a:p>
                      <a:pPr marL="285750" indent="-285750">
                        <a:buFont typeface="Arial" panose="020B0604020202020204" pitchFamily="34" charset="0"/>
                        <a:buChar char="•"/>
                      </a:pPr>
                      <a:r>
                        <a:rPr lang="en-US" sz="1600" kern="1200">
                          <a:solidFill>
                            <a:schemeClr val="tx1"/>
                          </a:solidFill>
                          <a:effectLst/>
                          <a:latin typeface="+mn-lt"/>
                          <a:ea typeface="+mn-ea"/>
                          <a:cs typeface="+mn-cs"/>
                        </a:rPr>
                        <a:t>Adverse effects include weight gain and drowsiness</a:t>
                      </a:r>
                      <a:endParaRPr lang="en-US" sz="1600" b="0" i="0" kern="1200" dirty="0">
                        <a:solidFill>
                          <a:schemeClr val="tx1"/>
                        </a:solidFill>
                        <a:effectLst/>
                        <a:latin typeface="+mn-lt"/>
                        <a:ea typeface="+mn-ea"/>
                        <a:cs typeface="+mn-cs"/>
                      </a:endParaRPr>
                    </a:p>
                  </a:txBody>
                  <a:tcPr/>
                </a:tc>
                <a:extLst>
                  <a:ext uri="{0D108BD9-81ED-4DB2-BD59-A6C34878D82A}">
                    <a16:rowId xmlns:a16="http://schemas.microsoft.com/office/drawing/2014/main" val="184378189"/>
                  </a:ext>
                </a:extLst>
              </a:tr>
              <a:tr h="79957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tx1"/>
                          </a:solidFill>
                          <a:effectLst/>
                          <a:latin typeface="+mn-lt"/>
                          <a:ea typeface="+mn-ea"/>
                          <a:cs typeface="+mn-cs"/>
                        </a:rPr>
                        <a:t>Injectable XR naltrexone plus XR oral bupropion</a:t>
                      </a:r>
                      <a:r>
                        <a:rPr lang="en-US" sz="1600" kern="1200" dirty="0">
                          <a:solidFill>
                            <a:schemeClr val="tx1"/>
                          </a:solidFill>
                          <a:effectLst/>
                          <a:latin typeface="+mn-lt"/>
                          <a:ea typeface="+mn-ea"/>
                          <a:cs typeface="+mn-cs"/>
                        </a:rPr>
                        <a:t> </a:t>
                      </a:r>
                      <a:endParaRPr lang="en-US" sz="1600" b="0" i="0" kern="1200" dirty="0">
                        <a:solidFill>
                          <a:schemeClr val="tx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May also treat co-occurring alcohol use disorder, tobacco use, and depression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Injectable XR naltrexone is contraindicated in patients taking opioids or experiencing opioid withdrawal symptoms. For all contraindications, see prescribing information. </a:t>
                      </a:r>
                    </a:p>
                  </a:txBody>
                  <a:tcPr/>
                </a:tc>
                <a:extLst>
                  <a:ext uri="{0D108BD9-81ED-4DB2-BD59-A6C34878D82A}">
                    <a16:rowId xmlns:a16="http://schemas.microsoft.com/office/drawing/2014/main" val="1572508381"/>
                  </a:ext>
                </a:extLst>
              </a:tr>
              <a:tr h="79957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0" kern="1200" dirty="0">
                          <a:solidFill>
                            <a:schemeClr val="tx1"/>
                          </a:solidFill>
                          <a:effectLst/>
                          <a:latin typeface="+mn-lt"/>
                          <a:ea typeface="+mn-ea"/>
                          <a:cs typeface="+mn-cs"/>
                        </a:rPr>
                        <a:t>Bupropion</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Consider for treatment of patients with &lt;18 days use per month; may also treat co-occurring tobacco use or depression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More effective for treatment of cocaine use disorder than amphetamine use disorder</a:t>
                      </a:r>
                    </a:p>
                  </a:txBody>
                  <a:tcPr/>
                </a:tc>
                <a:extLst>
                  <a:ext uri="{0D108BD9-81ED-4DB2-BD59-A6C34878D82A}">
                    <a16:rowId xmlns:a16="http://schemas.microsoft.com/office/drawing/2014/main" val="2603259939"/>
                  </a:ext>
                </a:extLst>
              </a:tr>
              <a:tr h="79957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tx1"/>
                          </a:solidFill>
                          <a:effectLst/>
                          <a:latin typeface="+mn-lt"/>
                          <a:ea typeface="+mn-ea"/>
                          <a:cs typeface="+mn-cs"/>
                        </a:rPr>
                        <a:t>Methylphenidate</a:t>
                      </a:r>
                      <a:endParaRPr lang="en-US" sz="1600" b="1" i="0" kern="1200" dirty="0">
                        <a:solidFill>
                          <a:schemeClr val="tx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Refer patient to an addiction specialist to consider 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Consider for treatment of patients who use ≥10 days per month; may also treat co-occurring ADHD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May require dosing at or above the maximum FDA-approved dose for ADHD treatment</a:t>
                      </a:r>
                    </a:p>
                  </a:txBody>
                  <a:tcPr/>
                </a:tc>
                <a:extLst>
                  <a:ext uri="{0D108BD9-81ED-4DB2-BD59-A6C34878D82A}">
                    <a16:rowId xmlns:a16="http://schemas.microsoft.com/office/drawing/2014/main" val="602728187"/>
                  </a:ext>
                </a:extLst>
              </a:tr>
              <a:tr h="64700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0" kern="1200" dirty="0">
                          <a:solidFill>
                            <a:schemeClr val="tx1"/>
                          </a:solidFill>
                          <a:effectLst/>
                          <a:latin typeface="+mn-lt"/>
                          <a:ea typeface="+mn-ea"/>
                          <a:cs typeface="+mn-cs"/>
                        </a:rPr>
                        <a:t>Topiramate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May also treat co-occurring alcohol use disorder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Adverse effects (brain fog, appetite suppression) limit efficacy</a:t>
                      </a:r>
                    </a:p>
                  </a:txBody>
                  <a:tcPr/>
                </a:tc>
                <a:extLst>
                  <a:ext uri="{0D108BD9-81ED-4DB2-BD59-A6C34878D82A}">
                    <a16:rowId xmlns:a16="http://schemas.microsoft.com/office/drawing/2014/main" val="2726312158"/>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1900396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a:xfrm>
            <a:off x="177800" y="134937"/>
            <a:ext cx="10515600" cy="1325563"/>
          </a:xfrm>
        </p:spPr>
        <p:txBody>
          <a:bodyPr>
            <a:normAutofit/>
          </a:bodyPr>
          <a:lstStyle/>
          <a:p>
            <a:r>
              <a:rPr lang="en-US" sz="3600" dirty="0"/>
              <a:t>Medications and Factors to Consider for </a:t>
            </a:r>
            <a:r>
              <a:rPr lang="en-US" sz="3600" dirty="0" err="1"/>
              <a:t>StUD</a:t>
            </a:r>
            <a:r>
              <a:rPr lang="en-US" sz="3600" dirty="0"/>
              <a:t> Treatment</a:t>
            </a:r>
            <a:br>
              <a:rPr lang="en-US" sz="3600" dirty="0"/>
            </a:br>
            <a:r>
              <a:rPr lang="en-US" sz="3600" dirty="0"/>
              <a:t>(from ASAM/AAAP Clinical Practice Guideline), </a:t>
            </a:r>
            <a:r>
              <a:rPr lang="en-US" sz="2400" i="1" dirty="0"/>
              <a:t>continued</a:t>
            </a:r>
            <a:endParaRPr lang="en-US" sz="3600" i="1" dirty="0"/>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1653802185"/>
              </p:ext>
            </p:extLst>
          </p:nvPr>
        </p:nvGraphicFramePr>
        <p:xfrm>
          <a:off x="387350" y="1516519"/>
          <a:ext cx="11417300" cy="4839831"/>
        </p:xfrm>
        <a:graphic>
          <a:graphicData uri="http://schemas.openxmlformats.org/drawingml/2006/table">
            <a:tbl>
              <a:tblPr firstRow="1" bandRow="1">
                <a:tableStyleId>{5940675A-B579-460E-94D1-54222C63F5DA}</a:tableStyleId>
              </a:tblPr>
              <a:tblGrid>
                <a:gridCol w="2343566">
                  <a:extLst>
                    <a:ext uri="{9D8B030D-6E8A-4147-A177-3AD203B41FA5}">
                      <a16:colId xmlns:a16="http://schemas.microsoft.com/office/drawing/2014/main" val="3138902713"/>
                    </a:ext>
                  </a:extLst>
                </a:gridCol>
                <a:gridCol w="9073734">
                  <a:extLst>
                    <a:ext uri="{9D8B030D-6E8A-4147-A177-3AD203B41FA5}">
                      <a16:colId xmlns:a16="http://schemas.microsoft.com/office/drawing/2014/main" val="3846033145"/>
                    </a:ext>
                  </a:extLst>
                </a:gridCol>
              </a:tblGrid>
              <a:tr h="328329">
                <a:tc>
                  <a:txBody>
                    <a:bodyPr/>
                    <a:lstStyle/>
                    <a:p>
                      <a:r>
                        <a:rPr lang="en-US" sz="1600" b="1" dirty="0">
                          <a:solidFill>
                            <a:schemeClr val="bg1"/>
                          </a:solidFill>
                        </a:rPr>
                        <a:t>Medication(s)</a:t>
                      </a:r>
                    </a:p>
                  </a:txBody>
                  <a:tcPr>
                    <a:solidFill>
                      <a:srgbClr val="523178"/>
                    </a:solidFill>
                  </a:tcPr>
                </a:tc>
                <a:tc>
                  <a:txBody>
                    <a:bodyPr/>
                    <a:lstStyle/>
                    <a:p>
                      <a:r>
                        <a:rPr lang="en-US" sz="1600" b="1" kern="1200" dirty="0">
                          <a:solidFill>
                            <a:schemeClr val="bg1"/>
                          </a:solidFill>
                          <a:effectLst/>
                          <a:latin typeface="+mn-lt"/>
                          <a:ea typeface="+mn-ea"/>
                          <a:cs typeface="+mn-cs"/>
                        </a:rPr>
                        <a:t>Considerations</a:t>
                      </a:r>
                      <a:endParaRPr lang="en-US" sz="1600" b="1" dirty="0">
                        <a:solidFill>
                          <a:schemeClr val="bg1"/>
                        </a:solidFill>
                      </a:endParaRPr>
                    </a:p>
                  </a:txBody>
                  <a:tcPr>
                    <a:solidFill>
                      <a:srgbClr val="523178"/>
                    </a:solidFill>
                  </a:tcPr>
                </a:tc>
                <a:extLst>
                  <a:ext uri="{0D108BD9-81ED-4DB2-BD59-A6C34878D82A}">
                    <a16:rowId xmlns:a16="http://schemas.microsoft.com/office/drawing/2014/main" val="2537754222"/>
                  </a:ext>
                </a:extLst>
              </a:tr>
              <a:tr h="328329">
                <a:tc gridSpan="2">
                  <a:txBody>
                    <a:bodyPr/>
                    <a:lstStyle/>
                    <a:p>
                      <a:pPr marL="0" indent="0">
                        <a:buFont typeface="Arial" panose="020B0604020202020204" pitchFamily="34" charset="0"/>
                        <a:buNone/>
                      </a:pPr>
                      <a:r>
                        <a:rPr lang="en-US" sz="1600" b="1" i="1" kern="1200">
                          <a:solidFill>
                            <a:schemeClr val="tx1"/>
                          </a:solidFill>
                          <a:effectLst/>
                          <a:latin typeface="+mn-lt"/>
                          <a:ea typeface="+mn-ea"/>
                          <a:cs typeface="+mn-cs"/>
                        </a:rPr>
                        <a:t>Cocaine Use </a:t>
                      </a:r>
                      <a:r>
                        <a:rPr lang="en-US" sz="1600" b="1" i="1" kern="1200" dirty="0">
                          <a:solidFill>
                            <a:schemeClr val="tx1"/>
                          </a:solidFill>
                          <a:effectLst/>
                          <a:latin typeface="+mn-lt"/>
                          <a:ea typeface="+mn-ea"/>
                          <a:cs typeface="+mn-cs"/>
                        </a:rPr>
                        <a:t>Disorder</a:t>
                      </a:r>
                      <a:endParaRPr lang="en-US" sz="1600" b="1" dirty="0"/>
                    </a:p>
                  </a:txBody>
                  <a:tcPr/>
                </a:tc>
                <a:tc hMerge="1">
                  <a:txBody>
                    <a:bodyPr/>
                    <a:lstStyle/>
                    <a:p>
                      <a:endParaRPr lang="en-US"/>
                    </a:p>
                  </a:txBody>
                  <a:tcPr/>
                </a:tc>
                <a:extLst>
                  <a:ext uri="{0D108BD9-81ED-4DB2-BD59-A6C34878D82A}">
                    <a16:rowId xmlns:a16="http://schemas.microsoft.com/office/drawing/2014/main" val="1412677282"/>
                  </a:ext>
                </a:extLst>
              </a:tr>
              <a:tr h="56711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tx1"/>
                          </a:solidFill>
                          <a:effectLst/>
                          <a:latin typeface="+mn-lt"/>
                          <a:ea typeface="+mn-ea"/>
                          <a:cs typeface="+mn-cs"/>
                        </a:rPr>
                        <a:t>XR mixed amphetamine salts and topiramate</a:t>
                      </a:r>
                      <a:endParaRPr lang="en-US" sz="1600" b="0" i="0" kern="1200" dirty="0">
                        <a:solidFill>
                          <a:schemeClr val="tx1"/>
                        </a:solidFill>
                        <a:effectLst/>
                        <a:latin typeface="+mn-lt"/>
                        <a:ea typeface="+mn-ea"/>
                        <a:cs typeface="+mn-cs"/>
                      </a:endParaRPr>
                    </a:p>
                  </a:txBody>
                  <a:tcPr/>
                </a:tc>
                <a:tc>
                  <a:txBody>
                    <a:bodyPr/>
                    <a:lstStyle/>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Refer patient to an addiction specialist to consider use</a:t>
                      </a: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May also treat co-occurring alcohol use disorder or ADHD</a:t>
                      </a:r>
                    </a:p>
                  </a:txBody>
                  <a:tcPr/>
                </a:tc>
                <a:extLst>
                  <a:ext uri="{0D108BD9-81ED-4DB2-BD59-A6C34878D82A}">
                    <a16:rowId xmlns:a16="http://schemas.microsoft.com/office/drawing/2014/main" val="184378189"/>
                  </a:ext>
                </a:extLst>
              </a:tr>
              <a:tr h="80589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tx1"/>
                          </a:solidFill>
                          <a:effectLst/>
                          <a:latin typeface="+mn-lt"/>
                          <a:ea typeface="+mn-ea"/>
                          <a:cs typeface="+mn-cs"/>
                        </a:rPr>
                        <a:t>Sustained-release dextroamphetamine</a:t>
                      </a:r>
                      <a:endParaRPr lang="en-US" sz="1600" b="0" i="0" kern="1200" dirty="0">
                        <a:solidFill>
                          <a:schemeClr val="tx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Refer patient to an addiction specialist to consider 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May also treat co-occurring ADHD and may require dosing at or above the maximum FDA-approved dose for ADHD treatment</a:t>
                      </a:r>
                    </a:p>
                  </a:txBody>
                  <a:tcPr/>
                </a:tc>
                <a:extLst>
                  <a:ext uri="{0D108BD9-81ED-4DB2-BD59-A6C34878D82A}">
                    <a16:rowId xmlns:a16="http://schemas.microsoft.com/office/drawing/2014/main" val="1572508381"/>
                  </a:ext>
                </a:extLst>
              </a:tr>
              <a:tr h="128346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tx1"/>
                          </a:solidFill>
                          <a:effectLst/>
                          <a:latin typeface="+mn-lt"/>
                          <a:ea typeface="+mn-ea"/>
                          <a:cs typeface="+mn-cs"/>
                        </a:rPr>
                        <a:t>Modafinil</a:t>
                      </a:r>
                      <a:endParaRPr lang="en-US" sz="1600" b="1" i="0" kern="1200" dirty="0">
                        <a:solidFill>
                          <a:schemeClr val="tx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Refer patient to an addiction specialist to consider 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Avoid in patients with co-occurring alcohol use disorder or history of pre-existing or substance-induced psychosis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May be particularly helpful in helping a patient achieve abstinence early in treatment or for highly motivated and treatment-adherent patients with frequent use upon treatment initiation</a:t>
                      </a:r>
                    </a:p>
                  </a:txBody>
                  <a:tcPr/>
                </a:tc>
                <a:extLst>
                  <a:ext uri="{0D108BD9-81ED-4DB2-BD59-A6C34878D82A}">
                    <a16:rowId xmlns:a16="http://schemas.microsoft.com/office/drawing/2014/main" val="2603259939"/>
                  </a:ext>
                </a:extLst>
              </a:tr>
              <a:tr h="80589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tx1"/>
                          </a:solidFill>
                          <a:effectLst/>
                          <a:latin typeface="+mn-lt"/>
                          <a:ea typeface="+mn-ea"/>
                          <a:cs typeface="+mn-cs"/>
                        </a:rPr>
                        <a:t>Bupropion</a:t>
                      </a:r>
                      <a:endParaRPr lang="en-US" sz="1600" b="1" i="0" kern="1200" dirty="0">
                        <a:solidFill>
                          <a:schemeClr val="tx1"/>
                        </a:solidFill>
                        <a:effectLst/>
                        <a:latin typeface="+mn-lt"/>
                        <a:ea typeface="+mn-ea"/>
                        <a:cs typeface="+mn-cs"/>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May also treat co-occurring alcohol use disorder or tobacco use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In 2 RCTs, bupropion combined with CBT or contingency management was superior to placebo for sustained abstinence. </a:t>
                      </a:r>
                    </a:p>
                  </a:txBody>
                  <a:tcPr/>
                </a:tc>
                <a:extLst>
                  <a:ext uri="{0D108BD9-81ED-4DB2-BD59-A6C34878D82A}">
                    <a16:rowId xmlns:a16="http://schemas.microsoft.com/office/drawing/2014/main" val="602728187"/>
                  </a:ext>
                </a:extLst>
              </a:tr>
              <a:tr h="63359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i="0" kern="1200" dirty="0">
                          <a:solidFill>
                            <a:schemeClr val="tx1"/>
                          </a:solidFill>
                          <a:effectLst/>
                          <a:latin typeface="+mn-lt"/>
                          <a:ea typeface="+mn-ea"/>
                          <a:cs typeface="+mn-cs"/>
                        </a:rPr>
                        <a:t>Topiramate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May also treat co-occurring alcohol use disorder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i="0" kern="1200" dirty="0">
                          <a:solidFill>
                            <a:schemeClr val="tx1"/>
                          </a:solidFill>
                          <a:effectLst/>
                          <a:latin typeface="+mn-lt"/>
                          <a:ea typeface="+mn-ea"/>
                          <a:cs typeface="+mn-cs"/>
                        </a:rPr>
                        <a:t>Adverse effects (brain fog, appetite suppression) limit efficacy</a:t>
                      </a:r>
                    </a:p>
                  </a:txBody>
                  <a:tcPr/>
                </a:tc>
                <a:extLst>
                  <a:ext uri="{0D108BD9-81ED-4DB2-BD59-A6C34878D82A}">
                    <a16:rowId xmlns:a16="http://schemas.microsoft.com/office/drawing/2014/main" val="2726312158"/>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955465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dirty="0"/>
              <a:t>www.suguidelinesnys.org</a:t>
            </a:r>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www.suguidelinesnys.org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www.suguidelinesnys.org</a:t>
            </a:r>
            <a:r>
              <a:rPr lang="en-US" dirty="0"/>
              <a:t> &gt; Clinical Guidance: Stimulant Use</a:t>
            </a:r>
          </a:p>
          <a:p>
            <a:endParaRPr lang="en-US" dirty="0"/>
          </a:p>
          <a:p>
            <a:r>
              <a:rPr lang="en-US" b="1" dirty="0"/>
              <a:t>Also available:</a:t>
            </a:r>
            <a:r>
              <a:rPr lang="en-US" dirty="0"/>
              <a:t> Printable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8AED-58C1-4838-8161-A5258770923A}"/>
              </a:ext>
            </a:extLst>
          </p:cNvPr>
          <p:cNvSpPr>
            <a:spLocks noGrp="1"/>
          </p:cNvSpPr>
          <p:nvPr>
            <p:ph type="title"/>
          </p:nvPr>
        </p:nvSpPr>
        <p:spPr/>
        <p:txBody>
          <a:bodyPr/>
          <a:lstStyle/>
          <a:p>
            <a:r>
              <a:rPr lang="en-US" dirty="0"/>
              <a:t>Purpose of This Guidance</a:t>
            </a:r>
          </a:p>
        </p:txBody>
      </p:sp>
      <p:sp>
        <p:nvSpPr>
          <p:cNvPr id="3" name="Content Placeholder 2">
            <a:extLst>
              <a:ext uri="{FF2B5EF4-FFF2-40B4-BE49-F238E27FC236}">
                <a16:creationId xmlns:a16="http://schemas.microsoft.com/office/drawing/2014/main" id="{A433E9C7-1189-43A5-A512-7426AB398F0A}"/>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rPr>
              <a:t>Inform clinicians about different types of stimulants and current terminology for describing stimulants and stimulant use.</a:t>
            </a:r>
          </a:p>
          <a:p>
            <a:pPr algn="l">
              <a:buFont typeface="Arial" panose="020B0604020202020204" pitchFamily="34" charset="0"/>
              <a:buChar char="•"/>
            </a:pPr>
            <a:r>
              <a:rPr lang="en-US" b="0" i="0" dirty="0">
                <a:solidFill>
                  <a:srgbClr val="000000"/>
                </a:solidFill>
                <a:effectLst/>
              </a:rPr>
              <a:t>Provide strategies for talking with patients about stimulant use and the associated risks, including opioid overdose due to concomitant use of opioids and stimulants or to contamination of illicitly manufactured stimulants with synthetic opioids.</a:t>
            </a:r>
          </a:p>
          <a:p>
            <a:pPr algn="l">
              <a:buFont typeface="Arial" panose="020B0604020202020204" pitchFamily="34" charset="0"/>
              <a:buChar char="•"/>
            </a:pPr>
            <a:r>
              <a:rPr lang="en-US" b="0" i="0" dirty="0">
                <a:solidFill>
                  <a:srgbClr val="000000"/>
                </a:solidFill>
                <a:effectLst/>
              </a:rPr>
              <a:t>Summarize the treatment options for stimulant use disorder.</a:t>
            </a:r>
            <a:endParaRPr lang="en-US" dirty="0"/>
          </a:p>
        </p:txBody>
      </p:sp>
      <p:sp>
        <p:nvSpPr>
          <p:cNvPr id="4" name="Footer Placeholder 3">
            <a:extLst>
              <a:ext uri="{FF2B5EF4-FFF2-40B4-BE49-F238E27FC236}">
                <a16:creationId xmlns:a16="http://schemas.microsoft.com/office/drawing/2014/main" id="{5750D772-B875-4FEC-B629-95C4A4990C4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461B731-A30B-4D51-9EF8-D56C7BB850C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EC626A61-6B08-4422-AB9F-0AE278DC05E4}"/>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11154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8FAA-6E69-41A7-A3C8-D66C3E7CCDAD}"/>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F4E6683B-09EF-48E4-B1CB-B5D37242636B}"/>
              </a:ext>
            </a:extLst>
          </p:cNvPr>
          <p:cNvSpPr>
            <a:spLocks noGrp="1"/>
          </p:cNvSpPr>
          <p:nvPr>
            <p:ph idx="1"/>
          </p:nvPr>
        </p:nvSpPr>
        <p:spPr>
          <a:xfrm>
            <a:off x="838200" y="1470025"/>
            <a:ext cx="10515600" cy="5022850"/>
          </a:xfrm>
        </p:spPr>
        <p:txBody>
          <a:bodyPr>
            <a:normAutofit fontScale="62500" lnSpcReduction="20000"/>
          </a:bodyPr>
          <a:lstStyle/>
          <a:p>
            <a:r>
              <a:rPr lang="en-US" sz="3400" b="0" i="0" dirty="0">
                <a:solidFill>
                  <a:srgbClr val="000000"/>
                </a:solidFill>
                <a:effectLst/>
              </a:rPr>
              <a:t>Patterns of stimulant use may not be the same in rural and urban areas and may vary across different demographic groups.</a:t>
            </a:r>
          </a:p>
          <a:p>
            <a:r>
              <a:rPr lang="en-US" sz="3400" b="0" i="0" dirty="0">
                <a:solidFill>
                  <a:srgbClr val="000000"/>
                </a:solidFill>
                <a:effectLst/>
              </a:rPr>
              <a:t>Structural and systemic conditions such as violence, racism, stigma, housing insecurity, and chronic stress underlie the prevalence and effects of stimulant use disorder.</a:t>
            </a:r>
          </a:p>
          <a:p>
            <a:r>
              <a:rPr lang="en-US" sz="3400" b="0" i="0" dirty="0">
                <a:solidFill>
                  <a:srgbClr val="000000"/>
                </a:solidFill>
                <a:effectLst/>
              </a:rPr>
              <a:t>Stigma among clinicians against people who use substances has been well documented and may prevent individuals from seeking or receiving medical care, substance use treatment, and harm reduction services.</a:t>
            </a:r>
          </a:p>
          <a:p>
            <a:pPr algn="l">
              <a:buFont typeface="Arial" panose="020B0604020202020204" pitchFamily="34" charset="0"/>
              <a:buChar char="•"/>
            </a:pPr>
            <a:r>
              <a:rPr lang="en-US" sz="3400" b="0" i="0" dirty="0">
                <a:solidFill>
                  <a:srgbClr val="000000"/>
                </a:solidFill>
                <a:effectLst/>
              </a:rPr>
              <a:t>The NYSDOH AI evidence-based guideline </a:t>
            </a:r>
            <a:r>
              <a:rPr lang="en-US" sz="3400" b="0" i="0" u="none" strike="noStrike" dirty="0">
                <a:solidFill>
                  <a:srgbClr val="212121"/>
                </a:solidFill>
                <a:effectLst/>
              </a:rPr>
              <a:t>Substance Use Harm Reduction in Medical Care</a:t>
            </a:r>
            <a:r>
              <a:rPr lang="en-US" sz="3400" b="0" i="0" dirty="0">
                <a:solidFill>
                  <a:srgbClr val="000000"/>
                </a:solidFill>
                <a:effectLst/>
              </a:rPr>
              <a:t> recommends that clinicians:</a:t>
            </a:r>
          </a:p>
          <a:p>
            <a:pPr marL="742950" lvl="1" indent="-285750" algn="l">
              <a:buFont typeface="Arial" panose="020B0604020202020204" pitchFamily="34" charset="0"/>
              <a:buChar char="•"/>
            </a:pPr>
            <a:r>
              <a:rPr lang="en-US" sz="3400" b="0" i="0" dirty="0">
                <a:solidFill>
                  <a:srgbClr val="000000"/>
                </a:solidFill>
                <a:effectLst/>
              </a:rPr>
              <a:t>Actively examine their assumptions and decisions for personal bias that may adversely affect their ability to provide effective care for individuals who use substances.</a:t>
            </a:r>
          </a:p>
          <a:p>
            <a:pPr marL="742950" lvl="1" indent="-285750" algn="l">
              <a:buFont typeface="Arial" panose="020B0604020202020204" pitchFamily="34" charset="0"/>
              <a:buChar char="•"/>
            </a:pPr>
            <a:r>
              <a:rPr lang="en-US" sz="3400" b="0" i="0" dirty="0">
                <a:solidFill>
                  <a:srgbClr val="000000"/>
                </a:solidFill>
                <a:effectLst/>
              </a:rPr>
              <a:t>Use nonjudgmental language that respects individuals’ dignity and avoid language that perpetuates stigma.</a:t>
            </a:r>
          </a:p>
          <a:p>
            <a:pPr marL="285750" indent="-285750"/>
            <a:r>
              <a:rPr lang="en-US" sz="3400" b="0" i="0" dirty="0">
                <a:solidFill>
                  <a:srgbClr val="000000"/>
                </a:solidFill>
                <a:effectLst/>
              </a:rPr>
              <a:t>All patients who inject stimulants or other substances should be counseled in safer use of drug equipment. Licensed pharmacies, healthcare facilities, and healthcare providers can sell or furnish hypodermic needles or syringes to individuals age ≥18 years without a patient-specific prescription; drug equipment is also available at New York State Authorized Syringe Exchange Sites.</a:t>
            </a:r>
          </a:p>
          <a:p>
            <a:endParaRPr lang="en-US" dirty="0"/>
          </a:p>
        </p:txBody>
      </p:sp>
      <p:sp>
        <p:nvSpPr>
          <p:cNvPr id="4" name="Footer Placeholder 3">
            <a:extLst>
              <a:ext uri="{FF2B5EF4-FFF2-40B4-BE49-F238E27FC236}">
                <a16:creationId xmlns:a16="http://schemas.microsoft.com/office/drawing/2014/main" id="{2F76B258-0C2C-4A26-9BC4-0C46CF70BFA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82B2064-DFB8-469C-ADF0-55C4FE07D11B}"/>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F2BECBE6-C68B-4B96-A7B7-9AFAB42FB86E}"/>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514400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a:xfrm>
            <a:off x="736600" y="500062"/>
            <a:ext cx="10515600" cy="1325563"/>
          </a:xfrm>
        </p:spPr>
        <p:txBody>
          <a:bodyPr/>
          <a:lstStyle/>
          <a:p>
            <a:r>
              <a:rPr lang="en-US" dirty="0"/>
              <a:t>Characteristics of Commonly Used Stimulants</a:t>
            </a:r>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1155578350"/>
              </p:ext>
            </p:extLst>
          </p:nvPr>
        </p:nvGraphicFramePr>
        <p:xfrm>
          <a:off x="838200" y="1640841"/>
          <a:ext cx="10515600" cy="356616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354839">
                <a:tc>
                  <a:txBody>
                    <a:bodyPr/>
                    <a:lstStyle/>
                    <a:p>
                      <a:r>
                        <a:rPr lang="en-US" b="1" dirty="0">
                          <a:solidFill>
                            <a:schemeClr val="bg1"/>
                          </a:solidFill>
                        </a:rPr>
                        <a:t>Characteristics</a:t>
                      </a:r>
                    </a:p>
                  </a:txBody>
                  <a:tcPr>
                    <a:solidFill>
                      <a:srgbClr val="523178"/>
                    </a:solidFill>
                  </a:tcPr>
                </a:tc>
                <a:tc>
                  <a:txBody>
                    <a:bodyPr/>
                    <a:lstStyle/>
                    <a:p>
                      <a:r>
                        <a:rPr lang="en-US" sz="1800" b="1" kern="1200" dirty="0">
                          <a:solidFill>
                            <a:schemeClr val="bg1"/>
                          </a:solidFill>
                          <a:effectLst/>
                          <a:latin typeface="+mn-lt"/>
                          <a:ea typeface="+mn-ea"/>
                          <a:cs typeface="+mn-cs"/>
                        </a:rPr>
                        <a:t>Patient-Reported Reasons for Use and Slang </a:t>
                      </a:r>
                      <a:endParaRPr lang="en-US" b="1" dirty="0">
                        <a:solidFill>
                          <a:schemeClr val="bg1"/>
                        </a:solidFill>
                      </a:endParaRPr>
                    </a:p>
                  </a:txBody>
                  <a:tcPr>
                    <a:solidFill>
                      <a:srgbClr val="523178"/>
                    </a:solidFill>
                  </a:tcPr>
                </a:tc>
                <a:extLst>
                  <a:ext uri="{0D108BD9-81ED-4DB2-BD59-A6C34878D82A}">
                    <a16:rowId xmlns:a16="http://schemas.microsoft.com/office/drawing/2014/main" val="2537754222"/>
                  </a:ext>
                </a:extLst>
              </a:tr>
              <a:tr h="354839">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Cathinone, Synthetic</a:t>
                      </a:r>
                      <a:endParaRPr lang="en-US"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2681857">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Source and forms:</a:t>
                      </a:r>
                      <a:r>
                        <a:rPr lang="en-US" sz="1800" b="0" i="0" kern="1200" dirty="0">
                          <a:solidFill>
                            <a:schemeClr val="tx1"/>
                          </a:solidFill>
                          <a:effectLst/>
                          <a:latin typeface="+mn-lt"/>
                          <a:ea typeface="+mn-ea"/>
                          <a:cs typeface="+mn-cs"/>
                        </a:rPr>
                        <a:t> Synthetic substance chemically similar to natural cathinone (khat plant); available as a white or brown crystal-like powder; less expensive substitute for cocaine and amphetamines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Administration:</a:t>
                      </a:r>
                      <a:r>
                        <a:rPr lang="en-US" sz="1800" b="0" i="0" kern="1200" dirty="0">
                          <a:solidFill>
                            <a:schemeClr val="tx1"/>
                          </a:solidFill>
                          <a:effectLst/>
                          <a:latin typeface="+mn-lt"/>
                          <a:ea typeface="+mn-ea"/>
                          <a:cs typeface="+mn-cs"/>
                        </a:rPr>
                        <a:t> Intravenous, oral, intranasal insufflation, smoking</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Onset of action:</a:t>
                      </a:r>
                      <a:r>
                        <a:rPr lang="en-US" sz="1800" b="0" i="0" kern="1200" dirty="0">
                          <a:solidFill>
                            <a:schemeClr val="tx1"/>
                          </a:solidFill>
                          <a:effectLst/>
                          <a:latin typeface="+mn-lt"/>
                          <a:ea typeface="+mn-ea"/>
                          <a:cs typeface="+mn-cs"/>
                        </a:rPr>
                        <a:t> 30 to 60 minutes (oral)</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Half-life:</a:t>
                      </a:r>
                      <a:r>
                        <a:rPr lang="en-US" sz="1800" b="0" i="0" kern="1200" dirty="0">
                          <a:solidFill>
                            <a:schemeClr val="tx1"/>
                          </a:solidFill>
                          <a:effectLst/>
                          <a:latin typeface="+mn-lt"/>
                          <a:ea typeface="+mn-ea"/>
                          <a:cs typeface="+mn-cs"/>
                        </a:rPr>
                        <a:t> 3 to 6 hours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kern="1200" dirty="0">
                          <a:solidFill>
                            <a:schemeClr val="tx1"/>
                          </a:solidFill>
                          <a:effectLst/>
                          <a:latin typeface="+mn-lt"/>
                          <a:ea typeface="+mn-ea"/>
                          <a:cs typeface="+mn-cs"/>
                        </a:rPr>
                        <a:t>Not routinely included in toxicology tests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i="0" kern="1200" dirty="0">
                        <a:solidFill>
                          <a:schemeClr val="tx1"/>
                        </a:solidFill>
                        <a:effectLst/>
                        <a:latin typeface="+mn-lt"/>
                        <a:ea typeface="+mn-ea"/>
                        <a:cs typeface="+mn-cs"/>
                      </a:endParaRPr>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Reasons for use: </a:t>
                      </a:r>
                      <a:r>
                        <a:rPr lang="en-US" sz="1800" b="0" i="0" kern="1200" dirty="0">
                          <a:solidFill>
                            <a:schemeClr val="tx1"/>
                          </a:solidFill>
                          <a:effectLst/>
                          <a:latin typeface="+mn-lt"/>
                          <a:ea typeface="+mn-ea"/>
                          <a:cs typeface="+mn-cs"/>
                        </a:rPr>
                        <a:t>Produces euphoria and alertness; designed to imitate the effects of other stimulants such as cocaine, MDMA, and methamphetamines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Street name:</a:t>
                      </a:r>
                      <a:r>
                        <a:rPr lang="en-US" sz="1800" b="0" i="0" kern="1200" dirty="0">
                          <a:solidFill>
                            <a:schemeClr val="tx1"/>
                          </a:solidFill>
                          <a:effectLst/>
                          <a:latin typeface="+mn-lt"/>
                          <a:ea typeface="+mn-ea"/>
                          <a:cs typeface="+mn-cs"/>
                        </a:rPr>
                        <a:t> Bath salts, Molly</a:t>
                      </a:r>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215895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a:xfrm>
            <a:off x="749300" y="657225"/>
            <a:ext cx="10960100" cy="1325563"/>
          </a:xfrm>
        </p:spPr>
        <p:txBody>
          <a:bodyPr/>
          <a:lstStyle/>
          <a:p>
            <a:r>
              <a:rPr lang="en-US" dirty="0"/>
              <a:t>Characteristics of Commonly Used Stimulants, </a:t>
            </a:r>
            <a:r>
              <a:rPr lang="en-US" sz="2400" i="1" dirty="0">
                <a:effectLst/>
              </a:rPr>
              <a:t>Continued</a:t>
            </a:r>
            <a:endParaRPr lang="en-US" i="1" dirty="0">
              <a:effectLst/>
            </a:endParaRPr>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1250827224"/>
              </p:ext>
            </p:extLst>
          </p:nvPr>
        </p:nvGraphicFramePr>
        <p:xfrm>
          <a:off x="838200" y="1825624"/>
          <a:ext cx="10515600" cy="4461581"/>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438221">
                <a:tc>
                  <a:txBody>
                    <a:bodyPr/>
                    <a:lstStyle/>
                    <a:p>
                      <a:r>
                        <a:rPr lang="en-US" sz="1800" b="1" dirty="0">
                          <a:solidFill>
                            <a:schemeClr val="bg1"/>
                          </a:solidFill>
                        </a:rPr>
                        <a:t>Characteristics</a:t>
                      </a:r>
                    </a:p>
                  </a:txBody>
                  <a:tcPr>
                    <a:solidFill>
                      <a:srgbClr val="523178"/>
                    </a:solidFill>
                  </a:tcPr>
                </a:tc>
                <a:tc>
                  <a:txBody>
                    <a:bodyPr/>
                    <a:lstStyle/>
                    <a:p>
                      <a:r>
                        <a:rPr lang="en-US" sz="1800" b="1" kern="1200" dirty="0">
                          <a:solidFill>
                            <a:schemeClr val="bg1"/>
                          </a:solidFill>
                          <a:effectLst/>
                          <a:latin typeface="+mn-lt"/>
                          <a:ea typeface="+mn-ea"/>
                          <a:cs typeface="+mn-cs"/>
                        </a:rPr>
                        <a:t>Patient-Reported Reasons for Use and Slang </a:t>
                      </a:r>
                      <a:endParaRPr lang="en-US" sz="1800" b="1" dirty="0">
                        <a:solidFill>
                          <a:schemeClr val="bg1"/>
                        </a:solidFill>
                      </a:endParaRPr>
                    </a:p>
                  </a:txBody>
                  <a:tcPr>
                    <a:solidFill>
                      <a:srgbClr val="523178"/>
                    </a:solidFill>
                  </a:tcPr>
                </a:tc>
                <a:extLst>
                  <a:ext uri="{0D108BD9-81ED-4DB2-BD59-A6C34878D82A}">
                    <a16:rowId xmlns:a16="http://schemas.microsoft.com/office/drawing/2014/main" val="2537754222"/>
                  </a:ext>
                </a:extLst>
              </a:tr>
              <a:tr h="339655">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Cocaine</a:t>
                      </a:r>
                      <a:endParaRPr lang="en-US" sz="1800"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3317734">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Source and forms: </a:t>
                      </a:r>
                      <a:r>
                        <a:rPr lang="en-US" sz="1800" kern="1200" dirty="0">
                          <a:solidFill>
                            <a:schemeClr val="tx1"/>
                          </a:solidFill>
                          <a:effectLst/>
                          <a:latin typeface="+mn-lt"/>
                          <a:ea typeface="+mn-ea"/>
                          <a:cs typeface="+mn-cs"/>
                        </a:rPr>
                        <a:t>Hydrochloride salt derived from the coca plant; available as a powder. Freebase cocaine (crack) is a form of cocaine boiled with another substance, usually baking soda; available as a powder or roc</a:t>
                      </a:r>
                      <a:r>
                        <a:rPr lang="en-US" sz="1800" b="0" i="0" kern="1200" dirty="0">
                          <a:solidFill>
                            <a:schemeClr val="tx1"/>
                          </a:solidFill>
                          <a:effectLst/>
                          <a:latin typeface="+mn-lt"/>
                          <a:ea typeface="+mn-ea"/>
                          <a:cs typeface="+mn-cs"/>
                        </a:rPr>
                        <a:t>k.</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Cocaine administration: </a:t>
                      </a:r>
                      <a:r>
                        <a:rPr lang="en-US" sz="1800" b="0" i="0" kern="1200" dirty="0">
                          <a:solidFill>
                            <a:schemeClr val="tx1"/>
                          </a:solidFill>
                          <a:effectLst/>
                          <a:latin typeface="+mn-lt"/>
                          <a:ea typeface="+mn-ea"/>
                          <a:cs typeface="+mn-cs"/>
                        </a:rPr>
                        <a:t>Intravenous, intranasal insufflation, vaginal or rectal as a solution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Freebase cocaine (crack) administration: </a:t>
                      </a:r>
                      <a:r>
                        <a:rPr lang="en-US" sz="1800" kern="1200" dirty="0">
                          <a:solidFill>
                            <a:schemeClr val="tx1"/>
                          </a:solidFill>
                          <a:effectLst/>
                          <a:latin typeface="+mn-lt"/>
                          <a:ea typeface="+mn-ea"/>
                          <a:cs typeface="+mn-cs"/>
                        </a:rPr>
                        <a:t>Can be smoked as a powder or rock; injectable if dissolved in acid solutions such as vinegar (acetic acid) or citric acid</a:t>
                      </a:r>
                      <a:endParaRPr lang="en-US" sz="1800" b="0" i="0" kern="1200" dirty="0">
                        <a:solidFill>
                          <a:schemeClr val="tx1"/>
                        </a:solidFill>
                        <a:effectLst/>
                        <a:latin typeface="+mn-lt"/>
                        <a:ea typeface="+mn-ea"/>
                        <a:cs typeface="+mn-cs"/>
                      </a:endParaRP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Onset of action: </a:t>
                      </a:r>
                      <a:r>
                        <a:rPr lang="en-US" sz="1800" b="0" i="0" kern="1200" dirty="0">
                          <a:solidFill>
                            <a:schemeClr val="tx1"/>
                          </a:solidFill>
                          <a:effectLst/>
                          <a:latin typeface="+mn-lt"/>
                          <a:ea typeface="+mn-ea"/>
                          <a:cs typeface="+mn-cs"/>
                        </a:rPr>
                        <a:t>Immediate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Half-life: </a:t>
                      </a:r>
                      <a:r>
                        <a:rPr lang="en-US" sz="1800" b="0" i="0" kern="1200" dirty="0">
                          <a:solidFill>
                            <a:schemeClr val="tx1"/>
                          </a:solidFill>
                          <a:effectLst/>
                          <a:latin typeface="+mn-lt"/>
                          <a:ea typeface="+mn-ea"/>
                          <a:cs typeface="+mn-cs"/>
                        </a:rPr>
                        <a:t>40 to 90 minutes</a:t>
                      </a:r>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Reasons for use: </a:t>
                      </a:r>
                      <a:r>
                        <a:rPr lang="en-US" sz="1800" kern="1200" dirty="0">
                          <a:solidFill>
                            <a:schemeClr val="tx1"/>
                          </a:solidFill>
                          <a:effectLst/>
                          <a:latin typeface="+mn-lt"/>
                          <a:ea typeface="+mn-ea"/>
                          <a:cs typeface="+mn-cs"/>
                        </a:rPr>
                        <a:t>Sexual enhancement, attenuate sedation from other substances (heroin, fentanyl, alcohol), mood enhancement, work enhancement, withdrawal avoidance, euphoria</a:t>
                      </a:r>
                      <a:endParaRPr lang="en-US" sz="1800" b="0" i="0" kern="1200" dirty="0">
                        <a:solidFill>
                          <a:schemeClr val="tx1"/>
                        </a:solidFill>
                        <a:effectLst/>
                        <a:latin typeface="+mn-lt"/>
                        <a:ea typeface="+mn-ea"/>
                        <a:cs typeface="+mn-cs"/>
                      </a:endParaRP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Street names: </a:t>
                      </a:r>
                      <a:r>
                        <a:rPr lang="en-US" sz="1800" b="0" i="0" kern="1200" dirty="0">
                          <a:solidFill>
                            <a:schemeClr val="tx1"/>
                          </a:solidFill>
                          <a:effectLst/>
                          <a:latin typeface="+mn-lt"/>
                          <a:ea typeface="+mn-ea"/>
                          <a:cs typeface="+mn-cs"/>
                        </a:rPr>
                        <a:t>Blow, bump, C, candy, coke, girl, Perico, Piedra, Scotty, rock</a:t>
                      </a:r>
                      <a:endParaRPr lang="en-US" sz="1800" b="0" dirty="0"/>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186829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a:xfrm>
            <a:off x="838200" y="627062"/>
            <a:ext cx="11049000" cy="1325563"/>
          </a:xfrm>
        </p:spPr>
        <p:txBody>
          <a:bodyPr/>
          <a:lstStyle/>
          <a:p>
            <a:r>
              <a:rPr lang="en-US" dirty="0"/>
              <a:t>Characteristics of Commonly Used Stimulants, </a:t>
            </a:r>
            <a:r>
              <a:rPr lang="en-US" sz="2400" i="1" dirty="0">
                <a:effectLst/>
              </a:rPr>
              <a:t>Continued</a:t>
            </a:r>
            <a:endParaRPr lang="en-US" i="1" dirty="0">
              <a:effectLst/>
            </a:endParaRPr>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2851716324"/>
              </p:ext>
            </p:extLst>
          </p:nvPr>
        </p:nvGraphicFramePr>
        <p:xfrm>
          <a:off x="838200" y="1825625"/>
          <a:ext cx="10515600" cy="2753360"/>
        </p:xfrm>
        <a:graphic>
          <a:graphicData uri="http://schemas.openxmlformats.org/drawingml/2006/table">
            <a:tbl>
              <a:tblPr firstRow="1" bandRow="1">
                <a:tableStyleId>{5940675A-B579-460E-94D1-54222C63F5DA}</a:tableStyleId>
              </a:tblPr>
              <a:tblGrid>
                <a:gridCol w="4519863">
                  <a:extLst>
                    <a:ext uri="{9D8B030D-6E8A-4147-A177-3AD203B41FA5}">
                      <a16:colId xmlns:a16="http://schemas.microsoft.com/office/drawing/2014/main" val="3138902713"/>
                    </a:ext>
                  </a:extLst>
                </a:gridCol>
                <a:gridCol w="5995737">
                  <a:extLst>
                    <a:ext uri="{9D8B030D-6E8A-4147-A177-3AD203B41FA5}">
                      <a16:colId xmlns:a16="http://schemas.microsoft.com/office/drawing/2014/main" val="356050789"/>
                    </a:ext>
                  </a:extLst>
                </a:gridCol>
              </a:tblGrid>
              <a:tr h="370840">
                <a:tc>
                  <a:txBody>
                    <a:bodyPr/>
                    <a:lstStyle/>
                    <a:p>
                      <a:r>
                        <a:rPr lang="en-US" sz="1800" b="1" dirty="0">
                          <a:solidFill>
                            <a:schemeClr val="bg1"/>
                          </a:solidFill>
                        </a:rPr>
                        <a:t>Characteristics</a:t>
                      </a:r>
                    </a:p>
                  </a:txBody>
                  <a:tcPr>
                    <a:solidFill>
                      <a:srgbClr val="523178"/>
                    </a:solidFill>
                  </a:tcPr>
                </a:tc>
                <a:tc>
                  <a:txBody>
                    <a:bodyPr/>
                    <a:lstStyle/>
                    <a:p>
                      <a:r>
                        <a:rPr lang="en-US" sz="1800" b="1" kern="1200" dirty="0">
                          <a:solidFill>
                            <a:schemeClr val="bg1"/>
                          </a:solidFill>
                          <a:effectLst/>
                          <a:latin typeface="+mn-lt"/>
                          <a:ea typeface="+mn-ea"/>
                          <a:cs typeface="+mn-cs"/>
                        </a:rPr>
                        <a:t>Patient-Reported Reasons for Use and Slang </a:t>
                      </a:r>
                      <a:endParaRPr lang="en-US" sz="1800" b="1" dirty="0">
                        <a:solidFill>
                          <a:schemeClr val="bg1"/>
                        </a:solidFill>
                      </a:endParaRPr>
                    </a:p>
                  </a:txBody>
                  <a:tcPr>
                    <a:solidFill>
                      <a:srgbClr val="523178"/>
                    </a:solidFill>
                  </a:tcPr>
                </a:tc>
                <a:extLst>
                  <a:ext uri="{0D108BD9-81ED-4DB2-BD59-A6C34878D82A}">
                    <a16:rowId xmlns:a16="http://schemas.microsoft.com/office/drawing/2014/main" val="2537754222"/>
                  </a:ext>
                </a:extLst>
              </a:tr>
              <a:tr h="370840">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MDMA</a:t>
                      </a:r>
                      <a:endParaRPr lang="en-US" b="1" dirty="0"/>
                    </a:p>
                  </a:txBody>
                  <a:tcPr/>
                </a:tc>
                <a:tc hMerge="1">
                  <a:txBody>
                    <a:bodyPr/>
                    <a:lstStyle/>
                    <a:p>
                      <a:endParaRPr lang="en-US"/>
                    </a:p>
                  </a:txBody>
                  <a:tcPr/>
                </a:tc>
                <a:extLst>
                  <a:ext uri="{0D108BD9-81ED-4DB2-BD59-A6C34878D82A}">
                    <a16:rowId xmlns:a16="http://schemas.microsoft.com/office/drawing/2014/main" val="1412677282"/>
                  </a:ext>
                </a:extLst>
              </a:tr>
              <a:tr h="3708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Source and forms: </a:t>
                      </a:r>
                      <a:r>
                        <a:rPr lang="en-US" sz="1800" b="0" i="0" kern="1200" dirty="0">
                          <a:solidFill>
                            <a:schemeClr val="tx1"/>
                          </a:solidFill>
                          <a:effectLst/>
                          <a:latin typeface="+mn-lt"/>
                          <a:ea typeface="+mn-ea"/>
                          <a:cs typeface="+mn-cs"/>
                        </a:rPr>
                        <a:t>Synthetic; available as tablets, capsules, crystals, powder</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Administration: </a:t>
                      </a:r>
                      <a:r>
                        <a:rPr lang="en-US" sz="1800" b="0" i="0" kern="1200" dirty="0">
                          <a:solidFill>
                            <a:schemeClr val="tx1"/>
                          </a:solidFill>
                          <a:effectLst/>
                          <a:latin typeface="+mn-lt"/>
                          <a:ea typeface="+mn-ea"/>
                          <a:cs typeface="+mn-cs"/>
                        </a:rPr>
                        <a:t>Oral, intranasal insufflation</a:t>
                      </a:r>
                      <a:r>
                        <a:rPr lang="en-US" sz="1800" kern="1200" dirty="0">
                          <a:solidFill>
                            <a:schemeClr val="tx1"/>
                          </a:solidFill>
                          <a:effectLst/>
                          <a:latin typeface="+mn-lt"/>
                          <a:ea typeface="+mn-ea"/>
                          <a:cs typeface="+mn-cs"/>
                        </a:rPr>
                        <a:t>, rectal (“</a:t>
                      </a:r>
                      <a:r>
                        <a:rPr lang="en-US" sz="1800" kern="1200" dirty="0" err="1">
                          <a:solidFill>
                            <a:schemeClr val="tx1"/>
                          </a:solidFill>
                          <a:effectLst/>
                          <a:latin typeface="+mn-lt"/>
                          <a:ea typeface="+mn-ea"/>
                          <a:cs typeface="+mn-cs"/>
                        </a:rPr>
                        <a:t>boofing</a:t>
                      </a:r>
                      <a:r>
                        <a:rPr lang="en-US" sz="1800" kern="1200" dirty="0">
                          <a:solidFill>
                            <a:schemeClr val="tx1"/>
                          </a:solidFill>
                          <a:effectLst/>
                          <a:latin typeface="+mn-lt"/>
                          <a:ea typeface="+mn-ea"/>
                          <a:cs typeface="+mn-cs"/>
                        </a:rPr>
                        <a:t>”)</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Onset of action: </a:t>
                      </a:r>
                      <a:r>
                        <a:rPr lang="en-US" sz="1800" b="0" i="0" kern="1200" dirty="0">
                          <a:solidFill>
                            <a:schemeClr val="tx1"/>
                          </a:solidFill>
                          <a:effectLst/>
                          <a:latin typeface="+mn-lt"/>
                          <a:ea typeface="+mn-ea"/>
                          <a:cs typeface="+mn-cs"/>
                        </a:rPr>
                        <a:t>20 to 60 minutes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Half-life: </a:t>
                      </a:r>
                      <a:r>
                        <a:rPr lang="en-US" sz="1800" b="0" i="0" kern="1200" dirty="0">
                          <a:solidFill>
                            <a:schemeClr val="tx1"/>
                          </a:solidFill>
                          <a:effectLst/>
                          <a:latin typeface="+mn-lt"/>
                          <a:ea typeface="+mn-ea"/>
                          <a:cs typeface="+mn-cs"/>
                        </a:rPr>
                        <a:t>8 to 9 hours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i="0" kern="1200" dirty="0">
                        <a:solidFill>
                          <a:schemeClr val="tx1"/>
                        </a:solidFill>
                        <a:effectLst/>
                        <a:latin typeface="+mn-lt"/>
                        <a:ea typeface="+mn-ea"/>
                        <a:cs typeface="+mn-cs"/>
                      </a:endParaRPr>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Reasons for use:</a:t>
                      </a:r>
                      <a:r>
                        <a:rPr lang="en-US" sz="1800" b="0" i="0" kern="1200" dirty="0">
                          <a:solidFill>
                            <a:schemeClr val="tx1"/>
                          </a:solidFill>
                          <a:effectLst/>
                          <a:latin typeface="+mn-lt"/>
                          <a:ea typeface="+mn-ea"/>
                          <a:cs typeface="+mn-cs"/>
                        </a:rPr>
                        <a:t> Sexual enhancement, improving depression (including in low doses), interpersonal relationship enhancement </a:t>
                      </a:r>
                      <a:r>
                        <a:rPr lang="en-US" sz="1800" kern="1200" dirty="0">
                          <a:solidFill>
                            <a:schemeClr val="tx1"/>
                          </a:solidFill>
                          <a:effectLst/>
                          <a:latin typeface="+mn-lt"/>
                          <a:ea typeface="+mn-ea"/>
                          <a:cs typeface="+mn-cs"/>
                        </a:rPr>
                        <a:t>(empathogenic effects), </a:t>
                      </a:r>
                      <a:r>
                        <a:rPr lang="en-US" sz="1800" b="0" i="0" kern="1200" dirty="0">
                          <a:solidFill>
                            <a:schemeClr val="tx1"/>
                          </a:solidFill>
                          <a:effectLst/>
                          <a:latin typeface="+mn-lt"/>
                          <a:ea typeface="+mn-ea"/>
                          <a:cs typeface="+mn-cs"/>
                        </a:rPr>
                        <a:t>co-use or collective use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Street names: </a:t>
                      </a:r>
                      <a:r>
                        <a:rPr lang="en-US" sz="1800" b="0" i="0" kern="1200" dirty="0">
                          <a:solidFill>
                            <a:schemeClr val="tx1"/>
                          </a:solidFill>
                          <a:effectLst/>
                          <a:latin typeface="+mn-lt"/>
                          <a:ea typeface="+mn-ea"/>
                          <a:cs typeface="+mn-cs"/>
                        </a:rPr>
                        <a:t>Ecstasy, Molly, XTC, E, X, and Miley Cyrus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Slang for use: </a:t>
                      </a:r>
                      <a:r>
                        <a:rPr lang="en-US" sz="1800" b="0" i="0" kern="1200" dirty="0">
                          <a:solidFill>
                            <a:schemeClr val="tx1"/>
                          </a:solidFill>
                          <a:effectLst/>
                          <a:latin typeface="+mn-lt"/>
                          <a:ea typeface="+mn-ea"/>
                          <a:cs typeface="+mn-cs"/>
                        </a:rPr>
                        <a:t>Raving, rolling, ate up (for long-term use)</a:t>
                      </a:r>
                      <a:endParaRPr lang="en-US" sz="1800" b="0" dirty="0"/>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i="0" kern="1200" dirty="0">
                        <a:solidFill>
                          <a:schemeClr val="tx1"/>
                        </a:solidFill>
                        <a:effectLst/>
                        <a:latin typeface="+mn-lt"/>
                        <a:ea typeface="+mn-ea"/>
                        <a:cs typeface="+mn-cs"/>
                      </a:endParaRPr>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75061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a:xfrm>
            <a:off x="749300" y="541655"/>
            <a:ext cx="11036300" cy="1325563"/>
          </a:xfrm>
        </p:spPr>
        <p:txBody>
          <a:bodyPr/>
          <a:lstStyle/>
          <a:p>
            <a:r>
              <a:rPr lang="en-US" dirty="0"/>
              <a:t>Characteristics of Commonly Used Stimulants, </a:t>
            </a:r>
            <a:r>
              <a:rPr lang="en-US" sz="2400" i="1" dirty="0">
                <a:effectLst/>
              </a:rPr>
              <a:t>Continued</a:t>
            </a:r>
            <a:endParaRPr lang="en-US" i="1" dirty="0">
              <a:effectLst/>
            </a:endParaRPr>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1023360647"/>
              </p:ext>
            </p:extLst>
          </p:nvPr>
        </p:nvGraphicFramePr>
        <p:xfrm>
          <a:off x="838200" y="1825625"/>
          <a:ext cx="10515600" cy="357632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370840">
                <a:tc>
                  <a:txBody>
                    <a:bodyPr/>
                    <a:lstStyle/>
                    <a:p>
                      <a:r>
                        <a:rPr lang="en-US" sz="1800" b="1" dirty="0">
                          <a:solidFill>
                            <a:schemeClr val="bg1"/>
                          </a:solidFill>
                        </a:rPr>
                        <a:t>Characteristics</a:t>
                      </a:r>
                    </a:p>
                  </a:txBody>
                  <a:tcPr>
                    <a:solidFill>
                      <a:srgbClr val="523178"/>
                    </a:solidFill>
                  </a:tcPr>
                </a:tc>
                <a:tc>
                  <a:txBody>
                    <a:bodyPr/>
                    <a:lstStyle/>
                    <a:p>
                      <a:r>
                        <a:rPr lang="en-US" sz="1800" b="1" kern="1200" dirty="0">
                          <a:solidFill>
                            <a:schemeClr val="bg1"/>
                          </a:solidFill>
                          <a:effectLst/>
                          <a:latin typeface="+mn-lt"/>
                          <a:ea typeface="+mn-ea"/>
                          <a:cs typeface="+mn-cs"/>
                        </a:rPr>
                        <a:t>Patient-Reported Reasons for Use and Slang </a:t>
                      </a:r>
                      <a:endParaRPr lang="en-US" sz="1800" b="1" dirty="0">
                        <a:solidFill>
                          <a:schemeClr val="bg1"/>
                        </a:solidFill>
                      </a:endParaRPr>
                    </a:p>
                  </a:txBody>
                  <a:tcPr>
                    <a:solidFill>
                      <a:srgbClr val="523178"/>
                    </a:solidFill>
                  </a:tcPr>
                </a:tc>
                <a:extLst>
                  <a:ext uri="{0D108BD9-81ED-4DB2-BD59-A6C34878D82A}">
                    <a16:rowId xmlns:a16="http://schemas.microsoft.com/office/drawing/2014/main" val="2537754222"/>
                  </a:ext>
                </a:extLst>
              </a:tr>
              <a:tr h="370840">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Methamphetamine</a:t>
                      </a:r>
                      <a:endParaRPr lang="en-US"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37084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Source and forms: </a:t>
                      </a:r>
                      <a:r>
                        <a:rPr lang="en-US" sz="1800" b="0" i="0" kern="1200" dirty="0">
                          <a:solidFill>
                            <a:schemeClr val="tx1"/>
                          </a:solidFill>
                          <a:effectLst/>
                          <a:latin typeface="+mn-lt"/>
                          <a:ea typeface="+mn-ea"/>
                          <a:cs typeface="+mn-cs"/>
                        </a:rPr>
                        <a:t>Synthetic; available as a white or clear odorless substance (powder, crystals, or pressed pills) that dissolves easily in water or alcohol</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Administration: </a:t>
                      </a:r>
                      <a:r>
                        <a:rPr lang="en-US" sz="1800" b="0" i="0" kern="1200" dirty="0">
                          <a:solidFill>
                            <a:schemeClr val="tx1"/>
                          </a:solidFill>
                          <a:effectLst/>
                          <a:latin typeface="+mn-lt"/>
                          <a:ea typeface="+mn-ea"/>
                          <a:cs typeface="+mn-cs"/>
                        </a:rPr>
                        <a:t>Intravenous, intranasal insufflation, smoked, oral ingestion, vaginal or rectal as a solution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Onset of action: </a:t>
                      </a:r>
                      <a:r>
                        <a:rPr lang="en-US" sz="1800" b="0" i="0" kern="1200" dirty="0">
                          <a:solidFill>
                            <a:schemeClr val="tx1"/>
                          </a:solidFill>
                          <a:effectLst/>
                          <a:latin typeface="+mn-lt"/>
                          <a:ea typeface="+mn-ea"/>
                          <a:cs typeface="+mn-cs"/>
                        </a:rPr>
                        <a:t>Immediate</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Half-life: </a:t>
                      </a:r>
                      <a:r>
                        <a:rPr lang="en-US" sz="1800" b="0" i="0" kern="1200" dirty="0">
                          <a:solidFill>
                            <a:schemeClr val="tx1"/>
                          </a:solidFill>
                          <a:effectLst/>
                          <a:latin typeface="+mn-lt"/>
                          <a:ea typeface="+mn-ea"/>
                          <a:cs typeface="+mn-cs"/>
                        </a:rPr>
                        <a:t>10 hours</a:t>
                      </a:r>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Reasons for use: </a:t>
                      </a:r>
                      <a:r>
                        <a:rPr lang="en-US" sz="1800" b="0" i="0" kern="1200" dirty="0">
                          <a:solidFill>
                            <a:schemeClr val="tx1"/>
                          </a:solidFill>
                          <a:effectLst/>
                          <a:latin typeface="+mn-lt"/>
                          <a:ea typeface="+mn-ea"/>
                          <a:cs typeface="+mn-cs"/>
                        </a:rPr>
                        <a:t>Sexual enhancement, increased work duration and stamina, wakefulness, weight loss, improving depression, withdrawal avoidance, enhancement of other drug effects, improved function and self-image, sensory enhancement</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Street names: </a:t>
                      </a:r>
                      <a:r>
                        <a:rPr lang="en-US" sz="1800" b="0" i="0" kern="1200" dirty="0">
                          <a:solidFill>
                            <a:schemeClr val="tx1"/>
                          </a:solidFill>
                          <a:effectLst/>
                          <a:latin typeface="+mn-lt"/>
                          <a:ea typeface="+mn-ea"/>
                          <a:cs typeface="+mn-cs"/>
                        </a:rPr>
                        <a:t>Meth, crank, crystal, ice, Tina, speed, water</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kern="1200" dirty="0">
                          <a:solidFill>
                            <a:schemeClr val="tx1"/>
                          </a:solidFill>
                          <a:effectLst/>
                          <a:latin typeface="+mn-lt"/>
                          <a:ea typeface="+mn-ea"/>
                          <a:cs typeface="+mn-cs"/>
                        </a:rPr>
                        <a:t>Slang for use: </a:t>
                      </a:r>
                      <a:r>
                        <a:rPr lang="en-US" sz="1800" b="0" i="0" kern="1200" dirty="0">
                          <a:solidFill>
                            <a:schemeClr val="tx1"/>
                          </a:solidFill>
                          <a:effectLst/>
                          <a:latin typeface="+mn-lt"/>
                          <a:ea typeface="+mn-ea"/>
                          <a:cs typeface="+mn-cs"/>
                        </a:rPr>
                        <a:t>Tweaking, amping, spun, booty bumping (rectal administration)</a:t>
                      </a:r>
                      <a:endParaRPr lang="en-US" sz="1800" b="0" dirty="0"/>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0" i="0" kern="1200" dirty="0">
                        <a:solidFill>
                          <a:schemeClr val="tx1"/>
                        </a:solidFill>
                        <a:effectLst/>
                        <a:latin typeface="+mn-lt"/>
                        <a:ea typeface="+mn-ea"/>
                        <a:cs typeface="+mn-cs"/>
                      </a:endParaRPr>
                    </a:p>
                  </a:txBody>
                  <a:tcPr/>
                </a:tc>
                <a:extLst>
                  <a:ext uri="{0D108BD9-81ED-4DB2-BD59-A6C34878D82A}">
                    <a16:rowId xmlns:a16="http://schemas.microsoft.com/office/drawing/2014/main" val="184378189"/>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73615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68A7-E333-4DCC-892E-52188A497426}"/>
              </a:ext>
            </a:extLst>
          </p:cNvPr>
          <p:cNvSpPr>
            <a:spLocks noGrp="1"/>
          </p:cNvSpPr>
          <p:nvPr>
            <p:ph type="title"/>
          </p:nvPr>
        </p:nvSpPr>
        <p:spPr>
          <a:xfrm>
            <a:off x="666750" y="296227"/>
            <a:ext cx="10858500" cy="1325563"/>
          </a:xfrm>
        </p:spPr>
        <p:txBody>
          <a:bodyPr/>
          <a:lstStyle/>
          <a:p>
            <a:r>
              <a:rPr lang="en-US" dirty="0"/>
              <a:t>Characteristics of Commonly Used Stimulants, </a:t>
            </a:r>
            <a:r>
              <a:rPr lang="en-US" sz="2400" i="1" dirty="0">
                <a:effectLst/>
              </a:rPr>
              <a:t>Continued</a:t>
            </a:r>
            <a:endParaRPr lang="en-US" i="1" dirty="0">
              <a:effectLst/>
            </a:endParaRPr>
          </a:p>
        </p:txBody>
      </p:sp>
      <p:graphicFrame>
        <p:nvGraphicFramePr>
          <p:cNvPr id="7" name="Content Placeholder 6">
            <a:extLst>
              <a:ext uri="{FF2B5EF4-FFF2-40B4-BE49-F238E27FC236}">
                <a16:creationId xmlns:a16="http://schemas.microsoft.com/office/drawing/2014/main" id="{A71FA6A6-C95D-4ADE-82E5-179AA0444A3E}"/>
              </a:ext>
            </a:extLst>
          </p:cNvPr>
          <p:cNvGraphicFramePr>
            <a:graphicFrameLocks noGrp="1"/>
          </p:cNvGraphicFramePr>
          <p:nvPr>
            <p:ph idx="1"/>
            <p:extLst>
              <p:ext uri="{D42A27DB-BD31-4B8C-83A1-F6EECF244321}">
                <p14:modId xmlns:p14="http://schemas.microsoft.com/office/powerpoint/2010/main" val="3409730719"/>
              </p:ext>
            </p:extLst>
          </p:nvPr>
        </p:nvGraphicFramePr>
        <p:xfrm>
          <a:off x="666750" y="1296670"/>
          <a:ext cx="10515600" cy="462407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138902713"/>
                    </a:ext>
                  </a:extLst>
                </a:gridCol>
                <a:gridCol w="5257800">
                  <a:extLst>
                    <a:ext uri="{9D8B030D-6E8A-4147-A177-3AD203B41FA5}">
                      <a16:colId xmlns:a16="http://schemas.microsoft.com/office/drawing/2014/main" val="1736519497"/>
                    </a:ext>
                  </a:extLst>
                </a:gridCol>
              </a:tblGrid>
              <a:tr h="353567">
                <a:tc>
                  <a:txBody>
                    <a:bodyPr/>
                    <a:lstStyle/>
                    <a:p>
                      <a:r>
                        <a:rPr lang="en-US" sz="1800" b="1" dirty="0">
                          <a:solidFill>
                            <a:schemeClr val="bg1"/>
                          </a:solidFill>
                        </a:rPr>
                        <a:t>Characteristics</a:t>
                      </a:r>
                    </a:p>
                  </a:txBody>
                  <a:tcPr>
                    <a:solidFill>
                      <a:srgbClr val="523178"/>
                    </a:solidFill>
                  </a:tcPr>
                </a:tc>
                <a:tc>
                  <a:txBody>
                    <a:bodyPr/>
                    <a:lstStyle/>
                    <a:p>
                      <a:r>
                        <a:rPr lang="en-US" sz="1800" b="1" kern="1200" dirty="0">
                          <a:solidFill>
                            <a:schemeClr val="bg1"/>
                          </a:solidFill>
                          <a:effectLst/>
                          <a:latin typeface="+mn-lt"/>
                          <a:ea typeface="+mn-ea"/>
                          <a:cs typeface="+mn-cs"/>
                        </a:rPr>
                        <a:t>Patient-Reported Reasons for Use and Slang </a:t>
                      </a:r>
                      <a:endParaRPr lang="en-US" sz="1800" b="1" dirty="0">
                        <a:solidFill>
                          <a:schemeClr val="bg1"/>
                        </a:solidFill>
                      </a:endParaRPr>
                    </a:p>
                  </a:txBody>
                  <a:tcPr>
                    <a:solidFill>
                      <a:srgbClr val="523178"/>
                    </a:solidFill>
                  </a:tcPr>
                </a:tc>
                <a:extLst>
                  <a:ext uri="{0D108BD9-81ED-4DB2-BD59-A6C34878D82A}">
                    <a16:rowId xmlns:a16="http://schemas.microsoft.com/office/drawing/2014/main" val="2537754222"/>
                  </a:ext>
                </a:extLst>
              </a:tr>
              <a:tr h="353567">
                <a:tc gridSpan="2">
                  <a:txBody>
                    <a:bodyPr/>
                    <a:lstStyle/>
                    <a:p>
                      <a:pPr marL="0" indent="0">
                        <a:buFont typeface="Arial" panose="020B0604020202020204" pitchFamily="34" charset="0"/>
                        <a:buNone/>
                      </a:pPr>
                      <a:r>
                        <a:rPr lang="en-US" sz="1800" b="1" i="1" kern="1200" dirty="0">
                          <a:solidFill>
                            <a:schemeClr val="tx1"/>
                          </a:solidFill>
                          <a:effectLst/>
                          <a:latin typeface="+mn-lt"/>
                          <a:ea typeface="+mn-ea"/>
                          <a:cs typeface="+mn-cs"/>
                        </a:rPr>
                        <a:t>Prescribed: Amphetamines, Amphetamine Derivatives, Methylphenidate, and Other Stimulants</a:t>
                      </a:r>
                      <a:endParaRPr lang="en-US" b="1" dirty="0"/>
                    </a:p>
                  </a:txBody>
                  <a:tcPr/>
                </a:tc>
                <a:tc hMerge="1">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12677282"/>
                  </a:ext>
                </a:extLst>
              </a:tr>
              <a:tr h="2581910">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Source and forms: </a:t>
                      </a:r>
                      <a:r>
                        <a:rPr lang="en-US" sz="1600" b="0" i="0" kern="1200" dirty="0">
                          <a:solidFill>
                            <a:schemeClr val="tx1"/>
                          </a:solidFill>
                          <a:effectLst/>
                          <a:latin typeface="+mn-lt"/>
                          <a:ea typeface="+mn-ea"/>
                          <a:cs typeface="+mn-cs"/>
                        </a:rPr>
                        <a:t>Synthetic medications that may be prescribed for treatment of ADHD or narcolepsy. Includes: Dextroamphetamine-amphetamine (e.g., Adderall, generics), dextroamphetamine sulfate (e.g., Dexedrine, generics), lisdexamfetamine (e.g., Vyvanse), methylphenidate hydrochloride (e.g., Ritalin, Concerta, generics)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Administration: </a:t>
                      </a:r>
                      <a:r>
                        <a:rPr lang="en-US" sz="1600" b="0" i="0" kern="1200" dirty="0">
                          <a:solidFill>
                            <a:schemeClr val="tx1"/>
                          </a:solidFill>
                          <a:effectLst/>
                          <a:latin typeface="+mn-lt"/>
                          <a:ea typeface="+mn-ea"/>
                          <a:cs typeface="+mn-cs"/>
                        </a:rPr>
                        <a:t>Oral, intravenous, intranasal insufflation</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Onset of action: </a:t>
                      </a:r>
                      <a:r>
                        <a:rPr lang="en-US" sz="1600" b="0" i="0" kern="1200" dirty="0">
                          <a:solidFill>
                            <a:schemeClr val="tx1"/>
                          </a:solidFill>
                          <a:effectLst/>
                          <a:latin typeface="+mn-lt"/>
                          <a:ea typeface="+mn-ea"/>
                          <a:cs typeface="+mn-cs"/>
                        </a:rPr>
                        <a:t>20 to 60 minutes</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Half-life: </a:t>
                      </a:r>
                      <a:r>
                        <a:rPr lang="en-US" sz="1600" b="0" i="0" kern="1200" dirty="0">
                          <a:solidFill>
                            <a:schemeClr val="tx1"/>
                          </a:solidFill>
                          <a:effectLst/>
                          <a:latin typeface="+mn-lt"/>
                          <a:ea typeface="+mn-ea"/>
                          <a:cs typeface="+mn-cs"/>
                        </a:rPr>
                        <a:t>6 to 13 hours (depending on formulation)</a:t>
                      </a:r>
                    </a:p>
                  </a:txBody>
                  <a:tcPr/>
                </a:tc>
                <a:tc>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Reasons for use: </a:t>
                      </a:r>
                      <a:r>
                        <a:rPr lang="en-US" sz="1600" kern="1200" dirty="0">
                          <a:solidFill>
                            <a:schemeClr val="tx1"/>
                          </a:solidFill>
                          <a:effectLst/>
                          <a:latin typeface="+mn-lt"/>
                          <a:ea typeface="+mn-ea"/>
                          <a:cs typeface="+mn-cs"/>
                        </a:rPr>
                        <a:t>Performance enhancement, weight loss, improving depression, reductions in use of other amphetamines</a:t>
                      </a:r>
                      <a:endParaRPr lang="en-US" sz="1600" b="0" i="0" kern="1200" dirty="0">
                        <a:solidFill>
                          <a:schemeClr val="tx1"/>
                        </a:solidFill>
                        <a:effectLst/>
                        <a:latin typeface="+mn-lt"/>
                        <a:ea typeface="+mn-ea"/>
                        <a:cs typeface="+mn-cs"/>
                      </a:endParaRP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Street names: </a:t>
                      </a:r>
                      <a:r>
                        <a:rPr lang="en-US" sz="1600" b="0" i="0" kern="1200" dirty="0">
                          <a:solidFill>
                            <a:schemeClr val="tx1"/>
                          </a:solidFill>
                          <a:effectLst/>
                          <a:latin typeface="+mn-lt"/>
                          <a:ea typeface="+mn-ea"/>
                          <a:cs typeface="+mn-cs"/>
                        </a:rPr>
                        <a:t>Addies, bennies, dexies, crank, pep pills, ice, speed, uppers, Superman, vitamin R</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1" i="0" kern="1200" dirty="0">
                          <a:solidFill>
                            <a:schemeClr val="tx1"/>
                          </a:solidFill>
                          <a:effectLst/>
                          <a:latin typeface="+mn-lt"/>
                          <a:ea typeface="+mn-ea"/>
                          <a:cs typeface="+mn-cs"/>
                        </a:rPr>
                        <a:t>Slang for use: </a:t>
                      </a:r>
                      <a:r>
                        <a:rPr lang="en-US" sz="1600" b="0" i="0" kern="1200" dirty="0">
                          <a:solidFill>
                            <a:schemeClr val="tx1"/>
                          </a:solidFill>
                          <a:effectLst/>
                          <a:latin typeface="+mn-lt"/>
                          <a:ea typeface="+mn-ea"/>
                          <a:cs typeface="+mn-cs"/>
                        </a:rPr>
                        <a:t>Speeding, tweaking, spun, amping</a:t>
                      </a:r>
                      <a:endParaRPr lang="en-US" sz="1600" b="0" dirty="0"/>
                    </a:p>
                  </a:txBody>
                  <a:tcPr/>
                </a:tc>
                <a:extLst>
                  <a:ext uri="{0D108BD9-81ED-4DB2-BD59-A6C34878D82A}">
                    <a16:rowId xmlns:a16="http://schemas.microsoft.com/office/drawing/2014/main" val="184378189"/>
                  </a:ext>
                </a:extLst>
              </a:tr>
              <a:tr h="1017110">
                <a:tc gridSpan="2">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t>Notes: These are often purchased online; purchasers may not get pharmaceutically produced products. Concerta is indicated for ADHD treatment, not narcolepsy. Lisdexamfetamine (Vyvanse) is also indicated for the treatment of moderate to severe binge eating disorders in adults. Methylphenidate (e.g., Ritalin, Concerta, generics) is not an amphetamine. It is metabolized to </a:t>
                      </a:r>
                      <a:r>
                        <a:rPr lang="en-US" sz="1600" b="0" dirty="0" err="1"/>
                        <a:t>ritalinic</a:t>
                      </a:r>
                      <a:r>
                        <a:rPr lang="en-US" sz="1600" b="0" dirty="0"/>
                        <a:t> acid and will not be identified by laboratory testing for amphetamines. </a:t>
                      </a:r>
                    </a:p>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dirty="0"/>
                    </a:p>
                  </a:txBody>
                  <a:tcPr/>
                </a:tc>
                <a:tc hMerge="1">
                  <a:txBody>
                    <a:bodyPr/>
                    <a:lstStyle/>
                    <a:p>
                      <a:pPr marL="137160" marR="0" lvl="0" indent="-13716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600" b="0" dirty="0"/>
                    </a:p>
                  </a:txBody>
                  <a:tcPr/>
                </a:tc>
                <a:extLst>
                  <a:ext uri="{0D108BD9-81ED-4DB2-BD59-A6C34878D82A}">
                    <a16:rowId xmlns:a16="http://schemas.microsoft.com/office/drawing/2014/main" val="1121762193"/>
                  </a:ext>
                </a:extLst>
              </a:tr>
            </a:tbl>
          </a:graphicData>
        </a:graphic>
      </p:graphicFrame>
      <p:sp>
        <p:nvSpPr>
          <p:cNvPr id="4" name="Footer Placeholder 3">
            <a:extLst>
              <a:ext uri="{FF2B5EF4-FFF2-40B4-BE49-F238E27FC236}">
                <a16:creationId xmlns:a16="http://schemas.microsoft.com/office/drawing/2014/main" id="{F171F158-5D23-4153-9AC4-38D23328C33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D2D2EC-5A92-4F77-BE1A-9BF987350DD9}"/>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94476D4E-9336-40AA-A2E1-1CD336D848E1}"/>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68524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D233-0244-4950-862C-93A4D91C81B9}"/>
              </a:ext>
            </a:extLst>
          </p:cNvPr>
          <p:cNvSpPr>
            <a:spLocks noGrp="1"/>
          </p:cNvSpPr>
          <p:nvPr>
            <p:ph type="title"/>
          </p:nvPr>
        </p:nvSpPr>
        <p:spPr/>
        <p:txBody>
          <a:bodyPr/>
          <a:lstStyle/>
          <a:p>
            <a:r>
              <a:rPr lang="en-US" dirty="0"/>
              <a:t>Communicating With Patients About </a:t>
            </a:r>
            <a:br>
              <a:rPr lang="en-US" dirty="0"/>
            </a:br>
            <a:r>
              <a:rPr lang="en-US" dirty="0"/>
              <a:t>Stimulant and Other Substance Use </a:t>
            </a:r>
          </a:p>
        </p:txBody>
      </p:sp>
      <p:sp>
        <p:nvSpPr>
          <p:cNvPr id="3" name="Content Placeholder 2">
            <a:extLst>
              <a:ext uri="{FF2B5EF4-FFF2-40B4-BE49-F238E27FC236}">
                <a16:creationId xmlns:a16="http://schemas.microsoft.com/office/drawing/2014/main" id="{BC8B8522-E034-4028-AE8C-E3AE33C43963}"/>
              </a:ext>
            </a:extLst>
          </p:cNvPr>
          <p:cNvSpPr>
            <a:spLocks noGrp="1"/>
          </p:cNvSpPr>
          <p:nvPr>
            <p:ph idx="1"/>
          </p:nvPr>
        </p:nvSpPr>
        <p:spPr/>
        <p:txBody>
          <a:bodyPr>
            <a:normAutofit fontScale="85000" lnSpcReduction="20000"/>
          </a:bodyPr>
          <a:lstStyle/>
          <a:p>
            <a:pPr marL="342900" marR="0" lvl="0" indent="-342900">
              <a:spcBef>
                <a:spcPts val="300"/>
              </a:spcBef>
              <a:spcAft>
                <a:spcPts val="300"/>
              </a:spcAft>
              <a:buFont typeface="Calibri" panose="020F0502020204030204" pitchFamily="34" charset="0"/>
              <a:buChar char="•"/>
              <a:tabLst>
                <a:tab pos="228600" algn="l"/>
                <a:tab pos="4572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Normalize discussions of substance use by linking them to discussions of tobacco and alcohol use in a nonjudgmental manner.</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Ask permission to talk about substance use, e.g.,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Would it be okay if we discussed this today or during your next visit? I want to be sure to offer you every treatment or service that might be beneficial, help keep you out of harm’s way, and improve your health and well-being.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Proactively destigmatize and normalize conversations about substance use with patients, e.g.,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Have you ever felt discriminated against because of your drug use? If you experience anything that feels like discrimination here, please let me know.</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300"/>
              </a:spcBef>
              <a:spcAft>
                <a:spcPts val="300"/>
              </a:spcAft>
              <a:buFont typeface="Calibri" panose="020F0502020204030204" pitchFamily="34" charset="0"/>
              <a:buChar char="•"/>
              <a:tabLst>
                <a:tab pos="228600" algn="l"/>
                <a:tab pos="457200" algn="l"/>
              </a:tabLst>
            </a:pPr>
            <a:r>
              <a:rPr lang="en-US" sz="2800" dirty="0">
                <a:effectLst/>
                <a:latin typeface="Calibri" panose="020F0502020204030204" pitchFamily="34" charset="0"/>
                <a:ea typeface="Calibri" panose="020F0502020204030204" pitchFamily="34" charset="0"/>
                <a:cs typeface="Times New Roman" panose="02020603050405020304" pitchFamily="18" charset="0"/>
              </a:rPr>
              <a:t>Avoid making assumptions, ask open-ended and clarifying follow-up questions, as needed, and ask only for information relevant to a patient’s current medical care. Discussing history related to substance use may be difficult for patients and should be asked about once rapport and trust are well established.</a:t>
            </a:r>
          </a:p>
        </p:txBody>
      </p:sp>
      <p:sp>
        <p:nvSpPr>
          <p:cNvPr id="4" name="Footer Placeholder 3">
            <a:extLst>
              <a:ext uri="{FF2B5EF4-FFF2-40B4-BE49-F238E27FC236}">
                <a16:creationId xmlns:a16="http://schemas.microsoft.com/office/drawing/2014/main" id="{32AD2D2E-7B55-4B8F-B15E-9E073CD1DFB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E7B4D2-4A27-47D3-BD34-62E7F355C394}"/>
              </a:ext>
            </a:extLst>
          </p:cNvPr>
          <p:cNvSpPr>
            <a:spLocks noGrp="1"/>
          </p:cNvSpPr>
          <p:nvPr>
            <p:ph type="sldNum" sz="quarter" idx="12"/>
          </p:nvPr>
        </p:nvSpPr>
        <p:spPr/>
        <p:txBody>
          <a:bodyPr/>
          <a:lstStyle/>
          <a:p>
            <a:r>
              <a:rPr lang="en-US" dirty="0"/>
              <a:t>www.suguidelinesnys.org</a:t>
            </a:r>
          </a:p>
        </p:txBody>
      </p:sp>
      <p:sp>
        <p:nvSpPr>
          <p:cNvPr id="6" name="Date Placeholder 5">
            <a:extLst>
              <a:ext uri="{FF2B5EF4-FFF2-40B4-BE49-F238E27FC236}">
                <a16:creationId xmlns:a16="http://schemas.microsoft.com/office/drawing/2014/main" id="{BF7FCFF9-41FF-4487-A1FB-1CFFDAEF7A76}"/>
              </a:ext>
            </a:extLst>
          </p:cNvPr>
          <p:cNvSpPr>
            <a:spLocks noGrp="1"/>
          </p:cNvSpPr>
          <p:nvPr>
            <p:ph type="dt" sz="half" idx="2"/>
          </p:nvPr>
        </p:nvSpPr>
        <p:spPr/>
        <p:txBody>
          <a:bodyPr/>
          <a:lstStyle/>
          <a:p>
            <a:r>
              <a:rPr lang="en-US" dirty="0"/>
              <a:t>JULY 2024</a:t>
            </a:r>
          </a:p>
        </p:txBody>
      </p:sp>
    </p:spTree>
    <p:extLst>
      <p:ext uri="{BB962C8B-B14F-4D97-AF65-F5344CB8AC3E}">
        <p14:creationId xmlns:p14="http://schemas.microsoft.com/office/powerpoint/2010/main" val="3944739900"/>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2345</Words>
  <Application>Microsoft Office PowerPoint</Application>
  <PresentationFormat>Widescreen</PresentationFormat>
  <Paragraphs>183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Content</vt:lpstr>
      <vt:lpstr>PowerPoint Presentation</vt:lpstr>
      <vt:lpstr>Purpose of This Guidance</vt:lpstr>
      <vt:lpstr>Key Points</vt:lpstr>
      <vt:lpstr>Characteristics of Commonly Used Stimulants</vt:lpstr>
      <vt:lpstr>Characteristics of Commonly Used Stimulants, Continued</vt:lpstr>
      <vt:lpstr>Characteristics of Commonly Used Stimulants, Continued</vt:lpstr>
      <vt:lpstr>Characteristics of Commonly Used Stimulants, Continued</vt:lpstr>
      <vt:lpstr>Characteristics of Commonly Used Stimulants, Continued</vt:lpstr>
      <vt:lpstr>Communicating With Patients About  Stimulant and Other Substance Use </vt:lpstr>
      <vt:lpstr>Communicating With Patients About  Stimulant and Other Substance Use, continued </vt:lpstr>
      <vt:lpstr>Overdose Prevention Strategies</vt:lpstr>
      <vt:lpstr>Patients With Stimulant Use Disorder (StUD)</vt:lpstr>
      <vt:lpstr>Medications and Factors to Consider for StUD Treatment (from ASAM/AAAP Clinical Practice Guideline)</vt:lpstr>
      <vt:lpstr>Medications and Factors to Consider for StUD Treatment (from ASAM/AAAP Clinical Practice Guideline), continued</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75</cp:revision>
  <dcterms:created xsi:type="dcterms:W3CDTF">2022-05-26T16:37:43Z</dcterms:created>
  <dcterms:modified xsi:type="dcterms:W3CDTF">2024-07-16T21:03:31Z</dcterms:modified>
</cp:coreProperties>
</file>